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309" r:id="rId9"/>
    <p:sldId id="325" r:id="rId10"/>
    <p:sldId id="327" r:id="rId11"/>
    <p:sldId id="328" r:id="rId12"/>
    <p:sldId id="272" r:id="rId13"/>
    <p:sldId id="263" r:id="rId14"/>
    <p:sldId id="264" r:id="rId15"/>
    <p:sldId id="268" r:id="rId16"/>
    <p:sldId id="270" r:id="rId17"/>
    <p:sldId id="266" r:id="rId18"/>
    <p:sldId id="273" r:id="rId19"/>
    <p:sldId id="274" r:id="rId20"/>
    <p:sldId id="277" r:id="rId21"/>
    <p:sldId id="292" r:id="rId22"/>
    <p:sldId id="288" r:id="rId23"/>
    <p:sldId id="289" r:id="rId24"/>
    <p:sldId id="306" r:id="rId25"/>
    <p:sldId id="303" r:id="rId26"/>
    <p:sldId id="278" r:id="rId27"/>
    <p:sldId id="286" r:id="rId28"/>
    <p:sldId id="280" r:id="rId29"/>
    <p:sldId id="285" r:id="rId30"/>
    <p:sldId id="281" r:id="rId31"/>
    <p:sldId id="304" r:id="rId32"/>
    <p:sldId id="282" r:id="rId33"/>
    <p:sldId id="307" r:id="rId34"/>
    <p:sldId id="283" r:id="rId35"/>
    <p:sldId id="284" r:id="rId36"/>
    <p:sldId id="305" r:id="rId37"/>
    <p:sldId id="308" r:id="rId38"/>
    <p:sldId id="287" r:id="rId39"/>
    <p:sldId id="293" r:id="rId40"/>
    <p:sldId id="294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9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6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89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4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15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59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09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7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22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7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0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F1BA-93A0-4400-8E2E-DE395A9E83C7}" type="datetimeFigureOut">
              <a:rPr lang="hr-HR" smtClean="0"/>
              <a:t>22.2.2019.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A64E-39AA-4777-BCA2-BE71B76079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Posljedice i oboljenja uzrokovana dugotrajnim sjedenjem - prevencija nastanka i razvoja profesionalnih oboljenja knjižničara</a:t>
            </a:r>
            <a:br>
              <a:rPr lang="hr-HR" sz="3600" b="1" dirty="0"/>
            </a:b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Svjetlana </a:t>
            </a:r>
            <a:r>
              <a:rPr lang="hr-HR" dirty="0" err="1" smtClean="0"/>
              <a:t>Dupan</a:t>
            </a:r>
            <a:r>
              <a:rPr lang="hr-HR" dirty="0" smtClean="0"/>
              <a:t>, knjižničar mentor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79" y="4340536"/>
            <a:ext cx="3859090" cy="17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5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Prithvi</a:t>
            </a:r>
            <a:r>
              <a:rPr lang="hr-HR" b="1" dirty="0"/>
              <a:t> mudra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činkovito </a:t>
            </a:r>
            <a:r>
              <a:rPr lang="hr-HR" dirty="0"/>
              <a:t>otklanja kronični </a:t>
            </a:r>
            <a:r>
              <a:rPr lang="hr-HR" dirty="0" smtClean="0"/>
              <a:t>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</a:t>
            </a:r>
            <a:r>
              <a:rPr lang="hr-HR" dirty="0" smtClean="0"/>
              <a:t>omaže </a:t>
            </a:r>
            <a:r>
              <a:rPr lang="hr-HR" dirty="0"/>
              <a:t>kod osteoporoze, artritisa i atrofije </a:t>
            </a:r>
            <a:r>
              <a:rPr lang="hr-HR" dirty="0" smtClean="0"/>
              <a:t>mišića</a:t>
            </a:r>
            <a:endParaRPr lang="hr-HR" dirty="0" smtClean="0"/>
          </a:p>
        </p:txBody>
      </p:sp>
      <p:pic>
        <p:nvPicPr>
          <p:cNvPr id="6146" name="Picture 2" descr="http://alternativa-za-vas.com/images/uploads/Prithvi-mud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78" y="987425"/>
            <a:ext cx="531022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8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69" y="1055039"/>
            <a:ext cx="2590800" cy="17621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02" y="1055040"/>
            <a:ext cx="3658725" cy="17014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44" y="3698032"/>
            <a:ext cx="2305050" cy="1981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69" y="3698032"/>
            <a:ext cx="353785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ISPRAVNA POZA SJEDENJA</a:t>
            </a:r>
            <a:br>
              <a:rPr lang="hr-HR" dirty="0" smtClean="0"/>
            </a:br>
            <a:r>
              <a:rPr lang="hr-HR" b="1" dirty="0" smtClean="0"/>
              <a:t>smanjuje </a:t>
            </a:r>
            <a:r>
              <a:rPr lang="hr-HR" b="1" dirty="0"/>
              <a:t>oštećenje leđne moždine i </a:t>
            </a:r>
            <a:r>
              <a:rPr lang="hr-HR" b="1" dirty="0" smtClean="0"/>
              <a:t>zglobova: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453950"/>
            <a:ext cx="3932237" cy="3415037"/>
          </a:xfrm>
        </p:spPr>
        <p:txBody>
          <a:bodyPr/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Držite gornji dio leđa i vrat </a:t>
            </a:r>
            <a:r>
              <a:rPr lang="hr-HR" dirty="0" smtClean="0"/>
              <a:t>uspravno</a:t>
            </a:r>
            <a:endParaRPr lang="hr-HR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Držite ramena opuštena i </a:t>
            </a:r>
            <a:r>
              <a:rPr lang="hr-HR" dirty="0" err="1"/>
              <a:t>laktove</a:t>
            </a:r>
            <a:r>
              <a:rPr lang="hr-HR" dirty="0"/>
              <a:t> savijene pod kutom od 90 </a:t>
            </a:r>
            <a:r>
              <a:rPr lang="hr-HR" dirty="0" smtClean="0"/>
              <a:t>stupnjeva</a:t>
            </a:r>
            <a:endParaRPr lang="hr-HR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Ramena ne bi smjela biti podignuta ili zabačena prema </a:t>
            </a:r>
            <a:r>
              <a:rPr lang="hr-HR" dirty="0" smtClean="0"/>
              <a:t>natrag</a:t>
            </a:r>
            <a:endParaRPr lang="hr-HR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Držite noge ravno na podu s prstima usmjerenim prema </a:t>
            </a:r>
            <a:r>
              <a:rPr lang="hr-HR" dirty="0" smtClean="0"/>
              <a:t>naprijed</a:t>
            </a:r>
            <a:endParaRPr lang="hr-HR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Bradu držite podignutom, a vilicu </a:t>
            </a:r>
            <a:r>
              <a:rPr lang="hr-HR" dirty="0" smtClean="0"/>
              <a:t>opuštenom</a:t>
            </a:r>
            <a:endParaRPr lang="hr-HR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Ne naginjite se naprijed prema </a:t>
            </a:r>
            <a:r>
              <a:rPr lang="hr-HR" dirty="0" smtClean="0"/>
              <a:t>kompjutoru </a:t>
            </a:r>
            <a:r>
              <a:rPr lang="hr-HR" dirty="0"/>
              <a:t>ili tv ekranu dok čitate ili </a:t>
            </a:r>
            <a:r>
              <a:rPr lang="hr-HR" dirty="0" smtClean="0"/>
              <a:t>gledate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Rezervirano mjesto sadržaja 4" descr="ispravna-poza-sjedenj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1" y="718458"/>
            <a:ext cx="5514391" cy="515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81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Sjedenje na </a:t>
            </a:r>
            <a:r>
              <a:rPr lang="hr-HR" dirty="0" smtClean="0"/>
              <a:t>stolici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Č</a:t>
            </a:r>
            <a:r>
              <a:rPr lang="hr-HR" dirty="0" smtClean="0"/>
              <a:t>esto </a:t>
            </a:r>
            <a:r>
              <a:rPr lang="hr-HR" dirty="0"/>
              <a:t>mijenjanje položaja sjedenja </a:t>
            </a:r>
            <a:endParaRPr lang="hr-HR" dirty="0" smtClean="0"/>
          </a:p>
          <a:p>
            <a:r>
              <a:rPr lang="hr-HR" dirty="0" smtClean="0"/>
              <a:t>Mogućnost</a:t>
            </a:r>
            <a:r>
              <a:rPr lang="hr-HR" b="1" dirty="0" smtClean="0"/>
              <a:t> </a:t>
            </a:r>
            <a:r>
              <a:rPr lang="hr-HR" dirty="0" smtClean="0"/>
              <a:t>prilagodbe visine</a:t>
            </a:r>
          </a:p>
          <a:p>
            <a:r>
              <a:rPr lang="hr-HR" dirty="0" smtClean="0"/>
              <a:t>Mogućnost rotacije i pokretljivosti stolice </a:t>
            </a:r>
          </a:p>
          <a:p>
            <a:r>
              <a:rPr lang="hr-HR" dirty="0" smtClean="0"/>
              <a:t>Sjedište </a:t>
            </a:r>
            <a:r>
              <a:rPr lang="hr-HR" dirty="0"/>
              <a:t>stolice presvučeno prirodnim materijalima </a:t>
            </a:r>
          </a:p>
          <a:p>
            <a:r>
              <a:rPr lang="hr-HR" dirty="0"/>
              <a:t>Prednja strana sjedišta zaobljena i bez čvrstog </a:t>
            </a:r>
            <a:r>
              <a:rPr lang="hr-HR" dirty="0" smtClean="0"/>
              <a:t>ruba</a:t>
            </a:r>
          </a:p>
          <a:p>
            <a:r>
              <a:rPr lang="hr-HR" dirty="0"/>
              <a:t>P</a:t>
            </a:r>
            <a:r>
              <a:rPr lang="hr-HR" dirty="0" smtClean="0"/>
              <a:t>omičan naslon s mogućnošću blagog naginjanja unatrag</a:t>
            </a:r>
          </a:p>
          <a:p>
            <a:r>
              <a:rPr lang="hr-HR" dirty="0"/>
              <a:t>Zračni diskovi </a:t>
            </a:r>
            <a:r>
              <a:rPr lang="hr-HR" dirty="0" smtClean="0"/>
              <a:t>na sjedištu</a:t>
            </a:r>
          </a:p>
          <a:p>
            <a:r>
              <a:rPr lang="hr-HR" dirty="0" smtClean="0"/>
              <a:t>Jastuk za lumbalnu potporu</a:t>
            </a:r>
            <a:endParaRPr lang="hr-HR" dirty="0"/>
          </a:p>
          <a:p>
            <a:r>
              <a:rPr lang="hr-HR" dirty="0" smtClean="0"/>
              <a:t>Kut </a:t>
            </a:r>
            <a:r>
              <a:rPr lang="hr-HR" dirty="0"/>
              <a:t>u </a:t>
            </a:r>
            <a:r>
              <a:rPr lang="hr-HR" dirty="0" smtClean="0"/>
              <a:t>koljenima između </a:t>
            </a:r>
            <a:r>
              <a:rPr lang="hr-HR" dirty="0"/>
              <a:t>90° i 120°, </a:t>
            </a:r>
            <a:r>
              <a:rPr lang="hr-HR" dirty="0" smtClean="0"/>
              <a:t>pregib </a:t>
            </a:r>
            <a:r>
              <a:rPr lang="hr-HR" dirty="0"/>
              <a:t>koljena 2 - 4 cm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udaljen </a:t>
            </a:r>
            <a:r>
              <a:rPr lang="hr-HR" dirty="0"/>
              <a:t>od ruba </a:t>
            </a:r>
            <a:r>
              <a:rPr lang="hr-HR" dirty="0" smtClean="0"/>
              <a:t>stolice</a:t>
            </a:r>
          </a:p>
          <a:p>
            <a:r>
              <a:rPr lang="hr-HR" dirty="0"/>
              <a:t>Stopala držati u podu cijelom dužinom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82" y="596385"/>
            <a:ext cx="3682262" cy="20620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96" y="52809"/>
            <a:ext cx="1783508" cy="2962263"/>
          </a:xfrm>
          <a:prstGeom prst="rect">
            <a:avLst/>
          </a:prstGeom>
        </p:spPr>
      </p:pic>
      <p:pic>
        <p:nvPicPr>
          <p:cNvPr id="6" name="Slika 5" descr="jastuk-lumxbalna potp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16" y="3791831"/>
            <a:ext cx="3504033" cy="2385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68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Sjedenje na lopti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600" dirty="0"/>
              <a:t>Sjedenje na velikoj lopti punjenoj zrakom (bitno je da nije potpuno napuhana i da se vrijeme sjedenja na lopti postupno povećava zbog postupne prilagodbe mišića novom načinu sjedenja, npr. prvi dan 2 x pola sata, drugi dan jedan sat, treći dan 2 x po jedan sat, četvrti 2 sata itd</a:t>
            </a:r>
            <a:r>
              <a:rPr lang="hr-HR" sz="2600" dirty="0" smtClean="0"/>
              <a:t>.</a:t>
            </a:r>
          </a:p>
          <a:p>
            <a:r>
              <a:rPr lang="hr-HR" sz="2600" dirty="0" smtClean="0"/>
              <a:t>Sjedenje na joga stolici</a:t>
            </a:r>
            <a:endParaRPr lang="hr-HR" sz="26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48" y="3963761"/>
            <a:ext cx="3734435" cy="22132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52" y="4258258"/>
            <a:ext cx="3428392" cy="176348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8542"/>
            <a:ext cx="2617295" cy="26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Položaj ruku pri radu za računalom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Laktovi</a:t>
            </a:r>
            <a:r>
              <a:rPr lang="hr-HR" dirty="0" smtClean="0"/>
              <a:t> pod kutom od </a:t>
            </a:r>
            <a:r>
              <a:rPr lang="hr-HR" dirty="0">
                <a:ea typeface="Times New Roman" panose="02020603050405020304" pitchFamily="18" charset="0"/>
              </a:rPr>
              <a:t>90° do 100</a:t>
            </a:r>
            <a:r>
              <a:rPr lang="hr-HR" dirty="0" smtClean="0">
                <a:ea typeface="Times New Roman" panose="02020603050405020304" pitchFamily="18" charset="0"/>
              </a:rPr>
              <a:t>° i što bliže tijelu</a:t>
            </a:r>
          </a:p>
          <a:p>
            <a:r>
              <a:rPr lang="hr-HR" dirty="0" smtClean="0">
                <a:ea typeface="Times New Roman" panose="02020603050405020304" pitchFamily="18" charset="0"/>
              </a:rPr>
              <a:t>Podlaktice paralelno s podom</a:t>
            </a:r>
          </a:p>
          <a:p>
            <a:r>
              <a:rPr lang="hr-HR" dirty="0" smtClean="0">
                <a:ea typeface="Times New Roman" panose="02020603050405020304" pitchFamily="18" charset="0"/>
              </a:rPr>
              <a:t>Ako su podlaktice ili </a:t>
            </a:r>
            <a:r>
              <a:rPr lang="hr-HR" dirty="0" err="1" smtClean="0">
                <a:ea typeface="Times New Roman" panose="02020603050405020304" pitchFamily="18" charset="0"/>
              </a:rPr>
              <a:t>laktovi</a:t>
            </a:r>
            <a:r>
              <a:rPr lang="hr-HR" dirty="0" smtClean="0">
                <a:ea typeface="Times New Roman" panose="02020603050405020304" pitchFamily="18" charset="0"/>
              </a:rPr>
              <a:t> na stolu, koristiti oslonac za zapešća</a:t>
            </a:r>
          </a:p>
          <a:p>
            <a:r>
              <a:rPr lang="hr-HR" dirty="0" smtClean="0">
                <a:ea typeface="Times New Roman" panose="02020603050405020304" pitchFamily="18" charset="0"/>
              </a:rPr>
              <a:t>Zapešća u neutralnom položaju</a:t>
            </a:r>
          </a:p>
          <a:p>
            <a:r>
              <a:rPr lang="hr-HR" dirty="0" smtClean="0">
                <a:ea typeface="Times New Roman" panose="02020603050405020304" pitchFamily="18" charset="0"/>
              </a:rPr>
              <a:t>Ramena opuštena</a:t>
            </a:r>
          </a:p>
          <a:p>
            <a:r>
              <a:rPr lang="hr-HR" dirty="0" smtClean="0">
                <a:ea typeface="Times New Roman" panose="02020603050405020304" pitchFamily="18" charset="0"/>
              </a:rPr>
              <a:t>Šake malo niže od visine </a:t>
            </a:r>
            <a:r>
              <a:rPr lang="hr-HR" dirty="0" err="1" smtClean="0">
                <a:ea typeface="Times New Roman" panose="02020603050405020304" pitchFamily="18" charset="0"/>
              </a:rPr>
              <a:t>laktova</a:t>
            </a:r>
            <a:endParaRPr lang="hr-HR" dirty="0" smtClean="0"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0" y="3560190"/>
            <a:ext cx="5997822" cy="30178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61" y="155538"/>
            <a:ext cx="3223479" cy="2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2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       JOGA </a:t>
            </a:r>
            <a:r>
              <a:rPr lang="hr-HR" sz="3200" dirty="0" err="1" smtClean="0"/>
              <a:t>asane</a:t>
            </a:r>
            <a:r>
              <a:rPr lang="hr-HR" sz="3200" dirty="0" smtClean="0"/>
              <a:t> za uredske službenike</a:t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Određeni </a:t>
            </a:r>
            <a:r>
              <a:rPr lang="hr-HR" sz="2400" dirty="0"/>
              <a:t>položaji u </a:t>
            </a:r>
            <a:r>
              <a:rPr lang="hr-HR" sz="2400" dirty="0" smtClean="0"/>
              <a:t>jogi djeluju na </a:t>
            </a:r>
            <a:r>
              <a:rPr lang="hr-HR" sz="2400" dirty="0"/>
              <a:t>mjesta napetosti i pružaju trenutno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 olakšanje</a:t>
            </a:r>
          </a:p>
          <a:p>
            <a:r>
              <a:rPr lang="hr-HR" sz="2400" dirty="0" smtClean="0"/>
              <a:t>Pomoć</a:t>
            </a:r>
            <a:r>
              <a:rPr lang="hr-HR" sz="2400" dirty="0"/>
              <a:t> </a:t>
            </a:r>
            <a:r>
              <a:rPr lang="hr-HR" sz="2400" dirty="0" smtClean="0"/>
              <a:t>u smanjenju napetosti </a:t>
            </a:r>
            <a:r>
              <a:rPr lang="hr-HR" sz="2400" dirty="0"/>
              <a:t>u mišićima, vratu, ramenima i leđima, 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djeluju na smanjenje stresa</a:t>
            </a:r>
            <a:r>
              <a:rPr lang="hr-HR" sz="2400" dirty="0"/>
              <a:t> </a:t>
            </a:r>
            <a:r>
              <a:rPr lang="hr-HR" sz="2400" dirty="0" smtClean="0"/>
              <a:t>i stabilizaciju krvnog tlaka</a:t>
            </a:r>
            <a:endParaRPr lang="hr-HR" sz="2400" dirty="0"/>
          </a:p>
          <a:p>
            <a:endParaRPr lang="hr-HR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4" y="43123"/>
            <a:ext cx="1878121" cy="35650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" y="4206176"/>
            <a:ext cx="1918554" cy="26518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0"/>
            <a:ext cx="2705100" cy="16859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0" y="4387628"/>
            <a:ext cx="3801707" cy="22889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38" y="3925219"/>
            <a:ext cx="2885149" cy="28980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00" y="440690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531" y="438845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/>
              <a:t>Najčešći problemi i odgovor koji nudi joga</a:t>
            </a:r>
            <a:endParaRPr lang="hr-HR" sz="3200" dirty="0"/>
          </a:p>
        </p:txBody>
      </p:sp>
      <p:sp>
        <p:nvSpPr>
          <p:cNvPr id="6" name="Pravokutnik 5"/>
          <p:cNvSpPr/>
          <p:nvPr/>
        </p:nvSpPr>
        <p:spPr>
          <a:xfrm>
            <a:off x="205273" y="3244334"/>
            <a:ext cx="13565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ea typeface="Calibri" panose="020F0502020204030204" pitchFamily="34" charset="0"/>
              </a:rPr>
              <a:t>Bolovi u leđima, vratu, ramenima, </a:t>
            </a:r>
            <a:r>
              <a:rPr lang="hr-HR" b="1" dirty="0" smtClean="0">
                <a:ea typeface="Calibri" panose="020F0502020204030204" pitchFamily="34" charset="0"/>
              </a:rPr>
              <a:t>rukama </a:t>
            </a:r>
            <a:r>
              <a:rPr lang="hr-HR" dirty="0"/>
              <a:t>uključuju </a:t>
            </a:r>
            <a:r>
              <a:rPr lang="hr-HR" u="sng" dirty="0"/>
              <a:t>istezanje</a:t>
            </a:r>
            <a:r>
              <a:rPr lang="hr-HR" dirty="0"/>
              <a:t>, zagrijavanje i osnaživanje tetiva r</a:t>
            </a:r>
            <a:r>
              <a:rPr lang="hr-HR" dirty="0" smtClean="0"/>
              <a:t>uku i šake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Oslabljena </a:t>
            </a:r>
            <a:r>
              <a:rPr lang="hr-HR" b="1" dirty="0" smtClean="0"/>
              <a:t>cirkulacija</a:t>
            </a:r>
            <a:r>
              <a:rPr lang="hr-HR" dirty="0"/>
              <a:t> </a:t>
            </a:r>
            <a:r>
              <a:rPr lang="hr-HR" dirty="0" smtClean="0"/>
              <a:t>i tegobe </a:t>
            </a:r>
            <a:r>
              <a:rPr lang="hr-HR" dirty="0"/>
              <a:t>krvožilnog sustava, </a:t>
            </a:r>
            <a:r>
              <a:rPr lang="hr-HR" dirty="0" smtClean="0"/>
              <a:t>visoki </a:t>
            </a:r>
            <a:r>
              <a:rPr lang="hr-HR" dirty="0"/>
              <a:t>krvni tlak i </a:t>
            </a:r>
            <a:r>
              <a:rPr lang="hr-HR" dirty="0" smtClean="0"/>
              <a:t>povišena razina </a:t>
            </a:r>
            <a:r>
              <a:rPr lang="hr-HR" dirty="0"/>
              <a:t>kolesterola u krvi posljedica je 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nedostatka kretanja, uzrok </a:t>
            </a:r>
            <a:r>
              <a:rPr lang="hr-HR" dirty="0"/>
              <a:t>je i </a:t>
            </a:r>
            <a:r>
              <a:rPr lang="hr-HR" dirty="0" smtClean="0"/>
              <a:t>nastanka celulita. </a:t>
            </a:r>
          </a:p>
          <a:p>
            <a:r>
              <a:rPr lang="hr-HR" dirty="0" smtClean="0"/>
              <a:t>     Fizičke </a:t>
            </a:r>
            <a:r>
              <a:rPr lang="hr-HR" dirty="0"/>
              <a:t>vježbe </a:t>
            </a:r>
            <a:r>
              <a:rPr lang="hr-HR" dirty="0" smtClean="0"/>
              <a:t>i vježbe </a:t>
            </a:r>
            <a:r>
              <a:rPr lang="hr-HR" dirty="0"/>
              <a:t>disanja, </a:t>
            </a:r>
            <a:r>
              <a:rPr lang="hr-HR" dirty="0" smtClean="0"/>
              <a:t>npr. </a:t>
            </a:r>
            <a:r>
              <a:rPr lang="hr-HR" u="sng" dirty="0" err="1" smtClean="0"/>
              <a:t>kapalabati</a:t>
            </a:r>
            <a:r>
              <a:rPr lang="hr-HR" dirty="0"/>
              <a:t>, pomažu pri </a:t>
            </a:r>
            <a:r>
              <a:rPr lang="hr-HR" dirty="0" smtClean="0"/>
              <a:t>rješavanju ovog problema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Poremećaji </a:t>
            </a:r>
            <a:r>
              <a:rPr lang="hr-HR" b="1" dirty="0" smtClean="0"/>
              <a:t>probave</a:t>
            </a:r>
            <a:r>
              <a:rPr lang="hr-HR" dirty="0" smtClean="0"/>
              <a:t> </a:t>
            </a:r>
            <a:r>
              <a:rPr lang="hr-HR" dirty="0"/>
              <a:t>uzrokovani </a:t>
            </a:r>
            <a:r>
              <a:rPr lang="hr-HR" dirty="0" smtClean="0"/>
              <a:t>nekretanjem, neodgovarajućom</a:t>
            </a:r>
            <a:r>
              <a:rPr lang="hr-HR" dirty="0"/>
              <a:t> </a:t>
            </a:r>
            <a:r>
              <a:rPr lang="hr-HR" dirty="0" smtClean="0"/>
              <a:t>prehranom, </a:t>
            </a:r>
            <a:r>
              <a:rPr lang="hr-HR" dirty="0" smtClean="0"/>
              <a:t>konzumiranjem </a:t>
            </a:r>
            <a:r>
              <a:rPr lang="hr-HR" dirty="0" smtClean="0"/>
              <a:t>kave. </a:t>
            </a:r>
          </a:p>
          <a:p>
            <a:r>
              <a:rPr lang="hr-HR" dirty="0"/>
              <a:t> </a:t>
            </a:r>
            <a:r>
              <a:rPr lang="hr-HR" dirty="0" smtClean="0"/>
              <a:t>    Pravilnim </a:t>
            </a:r>
            <a:r>
              <a:rPr lang="hr-HR" dirty="0"/>
              <a:t>i redovitim izvođenjem vježbi disanja, </a:t>
            </a:r>
            <a:r>
              <a:rPr lang="hr-HR" u="sng" dirty="0" err="1" smtClean="0"/>
              <a:t>kapalabati</a:t>
            </a:r>
            <a:r>
              <a:rPr lang="hr-HR" dirty="0"/>
              <a:t>, uz odgovarajuće fizičke vježbe, 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regulira se probavni </a:t>
            </a:r>
            <a:r>
              <a:rPr lang="hr-HR" dirty="0"/>
              <a:t>sustav, čime se utječe na stanje čitavog organizma. </a:t>
            </a:r>
            <a:endParaRPr lang="hr-HR" dirty="0" smtClean="0"/>
          </a:p>
          <a:p>
            <a:r>
              <a:rPr lang="hr-HR" dirty="0" smtClean="0"/>
              <a:t>    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hr-HR" dirty="0"/>
          </a:p>
        </p:txBody>
      </p:sp>
      <p:pic>
        <p:nvPicPr>
          <p:cNvPr id="7170" name="Picture 2" descr="Slikovni rezultat za kapalbhati pranay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40" y="690465"/>
            <a:ext cx="3310052" cy="23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7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/>
              <a:t>Problemi </a:t>
            </a:r>
            <a:r>
              <a:rPr lang="hr-HR" sz="2000" b="1" dirty="0"/>
              <a:t>s </a:t>
            </a:r>
            <a:r>
              <a:rPr lang="hr-HR" sz="2000" b="1" dirty="0" smtClean="0"/>
              <a:t>očima</a:t>
            </a:r>
            <a:r>
              <a:rPr lang="hr-HR" sz="2000" dirty="0"/>
              <a:t> </a:t>
            </a:r>
            <a:r>
              <a:rPr lang="hr-HR" sz="2000" dirty="0" smtClean="0"/>
              <a:t>zbog svakodnevnog dugotrajnog gledanja </a:t>
            </a:r>
            <a:r>
              <a:rPr lang="hr-HR" sz="2000" dirty="0"/>
              <a:t>u zaslon </a:t>
            </a:r>
            <a:r>
              <a:rPr lang="hr-HR" sz="2000" dirty="0" smtClean="0"/>
              <a:t>računala, poteškoće </a:t>
            </a:r>
            <a:r>
              <a:rPr lang="hr-HR" sz="2000" dirty="0"/>
              <a:t>s fokusiranjem, zamagljenim vidom na daljinu, </a:t>
            </a:r>
            <a:r>
              <a:rPr lang="hr-HR" sz="2000" dirty="0" smtClean="0"/>
              <a:t>zamaranje </a:t>
            </a:r>
            <a:r>
              <a:rPr lang="hr-HR" sz="2000" dirty="0"/>
              <a:t>i </a:t>
            </a:r>
            <a:r>
              <a:rPr lang="hr-HR" sz="2000" dirty="0" smtClean="0"/>
              <a:t>peckanje </a:t>
            </a:r>
            <a:r>
              <a:rPr lang="hr-HR" sz="2000" dirty="0"/>
              <a:t>očiju, </a:t>
            </a:r>
            <a:r>
              <a:rPr lang="hr-HR" sz="2000" dirty="0" smtClean="0"/>
              <a:t>preosjetljivost </a:t>
            </a:r>
            <a:r>
              <a:rPr lang="hr-HR" sz="2000" dirty="0"/>
              <a:t>na svjetlost, itd.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Naše </a:t>
            </a:r>
            <a:r>
              <a:rPr lang="hr-HR" sz="2000" dirty="0"/>
              <a:t>su oči prilagođene izmjeničnom gledanju u daleke i bliske objekte. Dugotrajno gledanje u zaslon udaljen 60-tak cm, pri čemu je i broj treptaja drastično smanjen, neprirodno je i uzrokuje opterećenje očiju.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err="1" smtClean="0"/>
              <a:t>Jogijske</a:t>
            </a:r>
            <a:r>
              <a:rPr lang="hr-HR" sz="2000" dirty="0" smtClean="0"/>
              <a:t> </a:t>
            </a:r>
            <a:r>
              <a:rPr lang="hr-HR" sz="2000" u="sng" dirty="0"/>
              <a:t>vježbe za oči </a:t>
            </a:r>
            <a:r>
              <a:rPr lang="hr-HR" sz="2000" dirty="0"/>
              <a:t>potiču cirkulaciju</a:t>
            </a:r>
            <a:r>
              <a:rPr lang="hr-HR" sz="2000" dirty="0" smtClean="0"/>
              <a:t>, </a:t>
            </a:r>
            <a:r>
              <a:rPr lang="hr-HR" sz="2000" dirty="0"/>
              <a:t>opuštaju i jačaju očne mišiće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r>
              <a:rPr lang="hr-HR" sz="2000" u="sng" dirty="0" err="1" smtClean="0"/>
              <a:t>Krija</a:t>
            </a:r>
            <a:r>
              <a:rPr lang="hr-HR" sz="2000" u="sng" dirty="0" smtClean="0"/>
              <a:t> </a:t>
            </a:r>
            <a:r>
              <a:rPr lang="hr-HR" sz="2000" u="sng" dirty="0" err="1"/>
              <a:t>tratak</a:t>
            </a:r>
            <a:r>
              <a:rPr lang="hr-HR" sz="2000" dirty="0" smtClean="0"/>
              <a:t>, način čišćenja očiju, dugotrajno gledanje u </a:t>
            </a:r>
          </a:p>
          <a:p>
            <a:pPr marL="0" indent="0">
              <a:buNone/>
            </a:pPr>
            <a:r>
              <a:rPr lang="hr-HR" sz="2000" dirty="0" smtClean="0"/>
              <a:t>svijeću </a:t>
            </a:r>
            <a:r>
              <a:rPr lang="hr-HR" sz="2000" dirty="0"/>
              <a:t>bez treptanja </a:t>
            </a:r>
            <a:r>
              <a:rPr lang="hr-HR" sz="2000" dirty="0" smtClean="0"/>
              <a:t>.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Picture 4" descr="Slikovni rezultat za trat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15" y="5083013"/>
            <a:ext cx="2345029" cy="16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likovni rezultat za joga vjeÅ¾be za oÄ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22" y="54502"/>
            <a:ext cx="1771122" cy="17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2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88" y="300720"/>
            <a:ext cx="10515600" cy="237898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2625" y="2108718"/>
            <a:ext cx="10515600" cy="4898508"/>
          </a:xfrm>
        </p:spPr>
        <p:txBody>
          <a:bodyPr>
            <a:normAutofit/>
          </a:bodyPr>
          <a:lstStyle/>
          <a:p>
            <a:r>
              <a:rPr lang="hr-HR" sz="2000" b="1" dirty="0"/>
              <a:t>Nakupljanje toksina u </a:t>
            </a:r>
            <a:r>
              <a:rPr lang="hr-HR" sz="2000" b="1" dirty="0" smtClean="0"/>
              <a:t>tijelu </a:t>
            </a:r>
            <a:r>
              <a:rPr lang="hr-HR" sz="2000" dirty="0" smtClean="0"/>
              <a:t>i potencijalno štetnih </a:t>
            </a:r>
            <a:r>
              <a:rPr lang="hr-HR" sz="2000" dirty="0"/>
              <a:t>tvari </a:t>
            </a:r>
            <a:r>
              <a:rPr lang="hr-HR" sz="2000" dirty="0" smtClean="0"/>
              <a:t>i prašine iz zraka, pisača</a:t>
            </a:r>
            <a:r>
              <a:rPr lang="hr-HR" sz="2000" dirty="0"/>
              <a:t>, neodržavanih klimatizacijskih uređaja ili </a:t>
            </a:r>
            <a:r>
              <a:rPr lang="hr-HR" sz="2000" dirty="0" smtClean="0"/>
              <a:t>smoga zbog smještaja </a:t>
            </a:r>
            <a:r>
              <a:rPr lang="hr-HR" sz="2000" dirty="0"/>
              <a:t>ureda na prometnoj </a:t>
            </a:r>
            <a:r>
              <a:rPr lang="hr-HR" sz="2000" dirty="0" smtClean="0"/>
              <a:t>lokaciji.</a:t>
            </a:r>
          </a:p>
          <a:p>
            <a:endParaRPr lang="hr-HR" sz="2000" dirty="0" smtClean="0"/>
          </a:p>
          <a:p>
            <a:pPr marL="0" indent="0">
              <a:buNone/>
            </a:pPr>
            <a:r>
              <a:rPr lang="hr-HR" sz="2000" u="sng" dirty="0" smtClean="0"/>
              <a:t>Vježbe </a:t>
            </a:r>
            <a:r>
              <a:rPr lang="hr-HR" sz="2000" u="sng" dirty="0"/>
              <a:t>disanja </a:t>
            </a:r>
            <a:r>
              <a:rPr lang="hr-HR" sz="2000" dirty="0"/>
              <a:t>značajno utječu na eliminaciju štetnih tvari iz </a:t>
            </a:r>
            <a:r>
              <a:rPr lang="hr-HR" sz="2000" dirty="0" smtClean="0"/>
              <a:t>organizma.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Drevna </a:t>
            </a:r>
            <a:r>
              <a:rPr lang="hr-HR" sz="2000" dirty="0" err="1"/>
              <a:t>ayurvedska</a:t>
            </a:r>
            <a:r>
              <a:rPr lang="hr-HR" sz="2000" dirty="0"/>
              <a:t> praksa </a:t>
            </a:r>
            <a:r>
              <a:rPr lang="hr-HR" sz="2000" u="sng" dirty="0"/>
              <a:t>mućkanja </a:t>
            </a:r>
            <a:r>
              <a:rPr lang="hr-HR" sz="2000" u="sng" dirty="0" smtClean="0"/>
              <a:t>ulja u ustima </a:t>
            </a:r>
            <a:r>
              <a:rPr lang="hr-HR" sz="2000" dirty="0" smtClean="0"/>
              <a:t>(sezamovo, maslinovo, suncokretovo, kokosovo) odstranjuje </a:t>
            </a:r>
            <a:r>
              <a:rPr lang="hr-HR" sz="2000" dirty="0"/>
              <a:t>toksine iz </a:t>
            </a:r>
            <a:r>
              <a:rPr lang="hr-HR" sz="2000" dirty="0" smtClean="0"/>
              <a:t>tijela.</a:t>
            </a:r>
          </a:p>
          <a:p>
            <a:pPr marL="0" indent="0">
              <a:buNone/>
            </a:pPr>
            <a:r>
              <a:rPr lang="hr-HR" sz="2000" dirty="0"/>
              <a:t>U</a:t>
            </a:r>
            <a:r>
              <a:rPr lang="hr-HR" sz="2000" dirty="0" smtClean="0"/>
              <a:t>redske </a:t>
            </a:r>
            <a:r>
              <a:rPr lang="hr-HR" sz="2000" dirty="0"/>
              <a:t>prostore, </a:t>
            </a:r>
            <a:r>
              <a:rPr lang="hr-HR" sz="2000" dirty="0" smtClean="0"/>
              <a:t>u svrhu poboljšanja </a:t>
            </a:r>
            <a:r>
              <a:rPr lang="hr-HR" sz="2000" dirty="0"/>
              <a:t>kvalitete zraka, poželjno je opremiti biljkama, vodenim fontanama te </a:t>
            </a:r>
            <a:r>
              <a:rPr lang="hr-HR" sz="2000" u="sng" dirty="0"/>
              <a:t>aroma </a:t>
            </a:r>
            <a:r>
              <a:rPr lang="hr-HR" sz="2000" u="sng" dirty="0" smtClean="0"/>
              <a:t>lampama ili mirisnim štapićima.</a:t>
            </a:r>
            <a:endParaRPr lang="hr-HR" sz="2000" u="sng" dirty="0"/>
          </a:p>
          <a:p>
            <a:endParaRPr lang="hr-HR" dirty="0"/>
          </a:p>
        </p:txBody>
      </p:sp>
      <p:pic>
        <p:nvPicPr>
          <p:cNvPr id="1026" name="Picture 2" descr="Slikovni rezultat za muÄkanje kokosovog ulja u us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muÄkanje kokosovog ulja u ust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77" y="300719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muÄkanje kokosovog ulja u ust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9" y="27384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yoga aroma lampe mirisni Å¡tapiÄ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96" y="4632617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mirisni Å¡tapiÄ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94538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4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RAZMISLITE: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41984"/>
            <a:ext cx="10515600" cy="4422709"/>
          </a:xfrm>
        </p:spPr>
        <p:txBody>
          <a:bodyPr/>
          <a:lstStyle/>
          <a:p>
            <a:r>
              <a:rPr lang="hr-HR" dirty="0"/>
              <a:t>Kako sada </a:t>
            </a:r>
            <a:r>
              <a:rPr lang="hr-HR" dirty="0" smtClean="0"/>
              <a:t>sjedite?</a:t>
            </a:r>
          </a:p>
          <a:p>
            <a:r>
              <a:rPr lang="hr-HR" dirty="0" smtClean="0"/>
              <a:t>Promotrite </a:t>
            </a:r>
            <a:r>
              <a:rPr lang="hr-HR" dirty="0"/>
              <a:t>položaj </a:t>
            </a:r>
            <a:r>
              <a:rPr lang="hr-HR" dirty="0" smtClean="0"/>
              <a:t>svoje </a:t>
            </a:r>
            <a:r>
              <a:rPr lang="hr-HR" dirty="0"/>
              <a:t>kralježnice, glave, nogu, ruku. </a:t>
            </a:r>
            <a:r>
              <a:rPr lang="hr-HR" dirty="0" smtClean="0"/>
              <a:t>Jeste </a:t>
            </a:r>
            <a:r>
              <a:rPr lang="hr-HR" dirty="0"/>
              <a:t>li u ravnom, neutralnom položaju ili ste se opustili i "utonuli" u </a:t>
            </a:r>
            <a:r>
              <a:rPr lang="hr-HR" dirty="0" smtClean="0"/>
              <a:t>stolicu i naslonili se na stol?</a:t>
            </a:r>
          </a:p>
          <a:p>
            <a:r>
              <a:rPr lang="hr-HR" dirty="0" smtClean="0"/>
              <a:t>Kakva je stolica na kojoj sjedite?</a:t>
            </a:r>
          </a:p>
          <a:p>
            <a:r>
              <a:rPr lang="hr-HR" dirty="0" smtClean="0"/>
              <a:t>Koji </a:t>
            </a:r>
            <a:r>
              <a:rPr lang="hr-HR" dirty="0"/>
              <a:t>dio podlaktice vam dodiruje stol dok držite miš u ruci? </a:t>
            </a:r>
            <a:endParaRPr lang="hr-HR" dirty="0" smtClean="0"/>
          </a:p>
          <a:p>
            <a:r>
              <a:rPr lang="hr-HR" dirty="0" smtClean="0"/>
              <a:t>Jesu </a:t>
            </a:r>
            <a:r>
              <a:rPr lang="hr-HR" dirty="0"/>
              <a:t>li vam noge prekrižene ili pod pravim </a:t>
            </a:r>
            <a:r>
              <a:rPr lang="hr-HR" dirty="0" smtClean="0"/>
              <a:t>kutom </a:t>
            </a:r>
            <a:r>
              <a:rPr lang="hr-HR" dirty="0"/>
              <a:t>u kukovima i koljenima?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81" y="0"/>
            <a:ext cx="4295873" cy="2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                 UREDSKA JOGA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Rotacija </a:t>
            </a:r>
            <a:r>
              <a:rPr lang="hr-HR" b="1" dirty="0"/>
              <a:t>tijela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 </a:t>
            </a:r>
            <a:r>
              <a:rPr lang="hr-HR" b="1" dirty="0"/>
              <a:t>sjedećem položaju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</a:t>
            </a:r>
            <a:r>
              <a:rPr lang="hr-HR" dirty="0"/>
              <a:t>uspravno </a:t>
            </a:r>
            <a:r>
              <a:rPr lang="hr-HR" dirty="0" smtClean="0"/>
              <a:t>na stolicu</a:t>
            </a:r>
            <a:r>
              <a:rPr lang="hr-HR" dirty="0"/>
              <a:t>. K</a:t>
            </a:r>
            <a:r>
              <a:rPr lang="hr-HR" dirty="0" smtClean="0"/>
              <a:t>ralježnica uspravna, stopala na tlu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Rotiraj </a:t>
            </a:r>
            <a:r>
              <a:rPr lang="hr-HR" dirty="0"/>
              <a:t>gornji dio tijela </a:t>
            </a:r>
            <a:r>
              <a:rPr lang="hr-HR" dirty="0" smtClean="0"/>
              <a:t>udesno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Stavi L </a:t>
            </a:r>
            <a:r>
              <a:rPr lang="hr-HR" dirty="0"/>
              <a:t>ruku na </a:t>
            </a:r>
            <a:r>
              <a:rPr lang="hr-HR" dirty="0" smtClean="0"/>
              <a:t>D </a:t>
            </a:r>
            <a:r>
              <a:rPr lang="hr-HR" dirty="0"/>
              <a:t>koljeno i </a:t>
            </a:r>
            <a:r>
              <a:rPr lang="hr-HR" dirty="0" smtClean="0"/>
              <a:t>D </a:t>
            </a:r>
            <a:r>
              <a:rPr lang="hr-HR" dirty="0"/>
              <a:t>ruku </a:t>
            </a:r>
            <a:r>
              <a:rPr lang="hr-HR" dirty="0" smtClean="0"/>
              <a:t>na naslon stolice ili ruke iza glave sa široko razmaknutim </a:t>
            </a:r>
            <a:r>
              <a:rPr lang="hr-HR" dirty="0" err="1" smtClean="0"/>
              <a:t>laktovima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</a:p>
          <a:p>
            <a:r>
              <a:rPr lang="hr-HR" dirty="0" smtClean="0"/>
              <a:t>Ova vrsta joga vježbi: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Poboljšava fleksibilnost kralježnice i leđa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Olakšava napetost u ramenima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Poboljšava dotok kisika u pluća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Normalizira probavu</a:t>
            </a:r>
          </a:p>
        </p:txBody>
      </p:sp>
      <p:pic>
        <p:nvPicPr>
          <p:cNvPr id="5" name="Rezervirano mjesto sadržaja 4" descr="https://medinanews.info/1/joga-dlya-ofisa-10-effektivnih-uprazhnenij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53" y="1538987"/>
            <a:ext cx="3405706" cy="305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zervirano mjesto sadržaj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05" y="1538987"/>
            <a:ext cx="2381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RATNIK 1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65" y="1849729"/>
            <a:ext cx="3569802" cy="356980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ispred stolice i okreni tijelo u D stranu, </a:t>
            </a:r>
            <a:r>
              <a:rPr lang="hr-HR" dirty="0"/>
              <a:t>noge okrenute prema </a:t>
            </a:r>
            <a:r>
              <a:rPr lang="hr-HR" dirty="0" smtClean="0"/>
              <a:t>naprijed, ruke </a:t>
            </a:r>
            <a:r>
              <a:rPr lang="hr-HR" dirty="0"/>
              <a:t>uz </a:t>
            </a:r>
            <a:r>
              <a:rPr lang="hr-HR" dirty="0" smtClean="0"/>
              <a:t>tijelo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Zakorači </a:t>
            </a:r>
            <a:r>
              <a:rPr lang="hr-HR" dirty="0"/>
              <a:t>jednom nogom natrag, s</a:t>
            </a:r>
            <a:r>
              <a:rPr lang="hr-HR" dirty="0" smtClean="0"/>
              <a:t>avini </a:t>
            </a:r>
            <a:r>
              <a:rPr lang="hr-HR" dirty="0"/>
              <a:t>prednje koljeno, </a:t>
            </a:r>
            <a:r>
              <a:rPr lang="hr-HR" dirty="0" smtClean="0"/>
              <a:t>podiži ruke</a:t>
            </a:r>
            <a:r>
              <a:rPr lang="hr-HR" dirty="0"/>
              <a:t> </a:t>
            </a:r>
            <a:r>
              <a:rPr lang="hr-HR" dirty="0" smtClean="0"/>
              <a:t>s  ispruženim </a:t>
            </a:r>
            <a:r>
              <a:rPr lang="hr-HR" dirty="0" err="1" smtClean="0"/>
              <a:t>laktovima</a:t>
            </a:r>
            <a:r>
              <a:rPr lang="hr-HR" dirty="0" smtClean="0"/>
              <a:t>, pogled gore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Koristi </a:t>
            </a:r>
            <a:r>
              <a:rPr lang="hr-HR" dirty="0"/>
              <a:t>stolicu za potporu ispod prednje </a:t>
            </a:r>
            <a:r>
              <a:rPr lang="hr-HR" dirty="0" smtClean="0"/>
              <a:t>noge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</a:p>
        </p:txBody>
      </p:sp>
    </p:spTree>
    <p:extLst>
      <p:ext uri="{BB962C8B-B14F-4D97-AF65-F5344CB8AC3E}">
        <p14:creationId xmlns:p14="http://schemas.microsoft.com/office/powerpoint/2010/main" val="85158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GOLUB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stolicu ravnih leđa, stopala </a:t>
            </a:r>
            <a:r>
              <a:rPr lang="hr-HR" dirty="0"/>
              <a:t>na </a:t>
            </a:r>
            <a:r>
              <a:rPr lang="hr-HR" dirty="0" smtClean="0"/>
              <a:t>tlu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Savini D </a:t>
            </a:r>
            <a:r>
              <a:rPr lang="hr-HR" dirty="0"/>
              <a:t>nogu i stavi </a:t>
            </a:r>
            <a:r>
              <a:rPr lang="hr-HR" dirty="0" smtClean="0"/>
              <a:t>D </a:t>
            </a:r>
            <a:r>
              <a:rPr lang="hr-HR" dirty="0"/>
              <a:t>gležanj na </a:t>
            </a:r>
            <a:r>
              <a:rPr lang="hr-HR" dirty="0" smtClean="0"/>
              <a:t>L koljeno</a:t>
            </a:r>
            <a:r>
              <a:rPr lang="hr-HR" dirty="0"/>
              <a:t> 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Stavi L </a:t>
            </a:r>
            <a:r>
              <a:rPr lang="hr-HR" dirty="0"/>
              <a:t>ruku na </a:t>
            </a:r>
            <a:r>
              <a:rPr lang="hr-HR" dirty="0" smtClean="0"/>
              <a:t>D </a:t>
            </a:r>
            <a:r>
              <a:rPr lang="hr-HR" dirty="0"/>
              <a:t>stopalo, a </a:t>
            </a:r>
            <a:r>
              <a:rPr lang="hr-HR" dirty="0" smtClean="0"/>
              <a:t>D </a:t>
            </a:r>
            <a:r>
              <a:rPr lang="hr-HR" dirty="0"/>
              <a:t>na </a:t>
            </a:r>
            <a:r>
              <a:rPr lang="hr-HR" dirty="0" smtClean="0"/>
              <a:t>D koljeno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izdahom savini leđa prema naprijed i spuštaj čelo prema koljenu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Promijeni stranu </a:t>
            </a:r>
            <a:r>
              <a:rPr lang="hr-HR" dirty="0"/>
              <a:t>i </a:t>
            </a:r>
            <a:r>
              <a:rPr lang="hr-HR" dirty="0" smtClean="0"/>
              <a:t>ponovi korake</a:t>
            </a:r>
          </a:p>
          <a:p>
            <a:r>
              <a:rPr lang="hr-HR" dirty="0" smtClean="0"/>
              <a:t>Ova vrsta </a:t>
            </a:r>
            <a:r>
              <a:rPr lang="hr-HR" dirty="0"/>
              <a:t>joga vježbi</a:t>
            </a:r>
            <a:r>
              <a:rPr lang="hr-H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Uklanja ukočenost u leđima i išijas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47" y="2255034"/>
            <a:ext cx="3666412" cy="27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755779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SAVIJANJE TIJELA U STRANU</a:t>
            </a:r>
            <a:br>
              <a:rPr lang="hr-HR" dirty="0" smtClean="0"/>
            </a:br>
            <a:r>
              <a:rPr lang="hr-HR" dirty="0"/>
              <a:t>Podizanje ruku iz sjedećeg položaja</a:t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Sjedni udobno na stolicu, koljena spojena, stopala na </a:t>
            </a:r>
            <a:r>
              <a:rPr lang="hr-HR" dirty="0" smtClean="0"/>
              <a:t>tlu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Savini tijelo u L stranu, podigni </a:t>
            </a:r>
            <a:r>
              <a:rPr lang="hr-HR" dirty="0"/>
              <a:t>pogled i </a:t>
            </a:r>
            <a:r>
              <a:rPr lang="hr-HR" dirty="0" smtClean="0"/>
              <a:t>D ruku </a:t>
            </a:r>
            <a:r>
              <a:rPr lang="hr-HR" dirty="0"/>
              <a:t>iznad </a:t>
            </a:r>
            <a:r>
              <a:rPr lang="hr-HR" dirty="0" smtClean="0"/>
              <a:t>glave, L ruka uz D rub stolice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Vrati </a:t>
            </a:r>
            <a:r>
              <a:rPr lang="hr-HR" dirty="0"/>
              <a:t>se u </a:t>
            </a:r>
            <a:r>
              <a:rPr lang="hr-HR" dirty="0" smtClean="0"/>
              <a:t>sredinu</a:t>
            </a:r>
            <a:r>
              <a:rPr lang="hr-HR" dirty="0"/>
              <a:t> 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Nagni </a:t>
            </a:r>
            <a:r>
              <a:rPr lang="hr-HR" dirty="0"/>
              <a:t>tijelo </a:t>
            </a:r>
            <a:r>
              <a:rPr lang="hr-HR" dirty="0" smtClean="0"/>
              <a:t>u drugu stranu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064660"/>
            <a:ext cx="6172200" cy="27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/>
              <a:t>IZDUŽENI POLOŽAJ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</a:t>
            </a:r>
            <a:r>
              <a:rPr lang="hr-HR" dirty="0"/>
              <a:t>udobno na </a:t>
            </a:r>
            <a:r>
              <a:rPr lang="hr-HR" dirty="0" smtClean="0"/>
              <a:t>stolicu, koljena spojena, stopala na tlu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odigni pogled i ruke iznad glave, </a:t>
            </a:r>
            <a:r>
              <a:rPr lang="hr-HR" dirty="0" err="1" smtClean="0"/>
              <a:t>laktovi</a:t>
            </a:r>
            <a:r>
              <a:rPr lang="hr-HR" dirty="0" smtClean="0"/>
              <a:t> ispruženi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Spoji dlanove ili ruke raširene u širini ramena</a:t>
            </a:r>
          </a:p>
          <a:p>
            <a:endParaRPr lang="hr-HR" dirty="0"/>
          </a:p>
        </p:txBody>
      </p:sp>
      <p:pic>
        <p:nvPicPr>
          <p:cNvPr id="5" name="Rezervirano mjesto sadržaja 4" descr="Proširena planina poziranje pomoću stolica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25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/>
              <a:t>POLOŽAJ </a:t>
            </a:r>
            <a:r>
              <a:rPr lang="hr-HR" b="1" cap="all" dirty="0" smtClean="0"/>
              <a:t>POLUMJESECA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</a:t>
            </a:r>
            <a:r>
              <a:rPr lang="hr-HR" dirty="0"/>
              <a:t>udobno na stolicu, koljena spojena, stopala na </a:t>
            </a:r>
            <a:r>
              <a:rPr lang="hr-HR" dirty="0" smtClean="0"/>
              <a:t>tlu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</a:t>
            </a:r>
            <a:r>
              <a:rPr lang="hr-HR" dirty="0"/>
              <a:t>pogled i ruke iznad </a:t>
            </a:r>
            <a:r>
              <a:rPr lang="hr-HR" dirty="0" smtClean="0"/>
              <a:t>glave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Spoji </a:t>
            </a:r>
            <a:r>
              <a:rPr lang="hr-HR" dirty="0" smtClean="0"/>
              <a:t>dlanove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izdahom savini </a:t>
            </a:r>
            <a:r>
              <a:rPr lang="hr-HR" dirty="0"/>
              <a:t>gornji dio tijela </a:t>
            </a:r>
            <a:r>
              <a:rPr lang="hr-HR" dirty="0" smtClean="0"/>
              <a:t>u D stranu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udahom se vrati u sredinu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u drugu stranu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Mjesec polumjeseca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6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Ruka </a:t>
            </a:r>
            <a:r>
              <a:rPr lang="hr-HR" b="1" dirty="0"/>
              <a:t>iza leđa </a:t>
            </a:r>
            <a:r>
              <a:rPr lang="hr-HR" b="1" dirty="0" smtClean="0"/>
              <a:t>(</a:t>
            </a:r>
            <a:r>
              <a:rPr lang="hr-HR" b="1" dirty="0" err="1" smtClean="0"/>
              <a:t>asana</a:t>
            </a:r>
            <a:r>
              <a:rPr lang="hr-HR" b="1" dirty="0" smtClean="0"/>
              <a:t> kravlje lice)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D ruku iznad glave i savini ju u laktu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Uhvati L dlanom D lakat, D dlan između lopatica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 ruka iza leđa, hvata prste D ruke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Prsa visoko, kralježnica uspravna, glava prema nazad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</a:p>
          <a:p>
            <a:endParaRPr lang="hr-HR" dirty="0"/>
          </a:p>
        </p:txBody>
      </p:sp>
      <p:pic>
        <p:nvPicPr>
          <p:cNvPr id="5" name="Rezervirano mjesto sadržaja 4" descr="https://medinanews.info/1/joga-dlya-ofisa-10-effektivnih-uprazhnenij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71036"/>
            <a:ext cx="6172200" cy="4106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8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Istezanje mišića u kukovima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D </a:t>
            </a:r>
            <a:r>
              <a:rPr lang="hr-HR" dirty="0"/>
              <a:t>stopalo na stolicu, ruke podignite </a:t>
            </a:r>
            <a:r>
              <a:rPr lang="hr-HR" dirty="0" smtClean="0"/>
              <a:t>iznad glave, </a:t>
            </a:r>
            <a:r>
              <a:rPr lang="hr-HR" dirty="0" err="1" smtClean="0"/>
              <a:t>laktovi</a:t>
            </a:r>
            <a:r>
              <a:rPr lang="hr-HR" dirty="0" smtClean="0"/>
              <a:t> ispruženi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agni trup </a:t>
            </a:r>
            <a:r>
              <a:rPr lang="hr-HR" dirty="0"/>
              <a:t>u </a:t>
            </a:r>
            <a:r>
              <a:rPr lang="hr-HR" dirty="0" smtClean="0"/>
              <a:t>D stranu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Aktiviraj </a:t>
            </a:r>
            <a:r>
              <a:rPr lang="hr-HR" dirty="0"/>
              <a:t>mišiće </a:t>
            </a:r>
            <a:r>
              <a:rPr lang="hr-HR" dirty="0" smtClean="0"/>
              <a:t>stražnjice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https://www.jutarnji.hr/incoming/107294-138015-slika6jpg/5635955/alternates/FREE_780/107294-138015-slika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70" y="987425"/>
            <a:ext cx="3257435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379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Istezanje </a:t>
            </a:r>
            <a:r>
              <a:rPr lang="hr-HR" b="1" dirty="0"/>
              <a:t>mišića stražnje strane natkoljenice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 D stopalo </a:t>
            </a:r>
            <a:r>
              <a:rPr lang="hr-HR" dirty="0"/>
              <a:t>na stolicu, </a:t>
            </a:r>
            <a:r>
              <a:rPr lang="hr-HR" dirty="0" smtClean="0"/>
              <a:t>L stopalo na podlozi, usmjereno </a:t>
            </a:r>
            <a:r>
              <a:rPr lang="hr-HR" dirty="0"/>
              <a:t>prema </a:t>
            </a:r>
            <a:r>
              <a:rPr lang="hr-HR" dirty="0" smtClean="0"/>
              <a:t>naprijed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avnih </a:t>
            </a:r>
            <a:r>
              <a:rPr lang="hr-HR" dirty="0"/>
              <a:t>leđa </a:t>
            </a:r>
            <a:r>
              <a:rPr lang="hr-HR" dirty="0" err="1" smtClean="0"/>
              <a:t>pretklon</a:t>
            </a:r>
            <a:r>
              <a:rPr lang="hr-HR" dirty="0" smtClean="0"/>
              <a:t>  </a:t>
            </a:r>
            <a:r>
              <a:rPr lang="hr-HR" dirty="0"/>
              <a:t>prema </a:t>
            </a:r>
            <a:r>
              <a:rPr lang="hr-HR" dirty="0" smtClean="0"/>
              <a:t>D stopalu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  <a:endParaRPr lang="hr-HR" dirty="0"/>
          </a:p>
        </p:txBody>
      </p:sp>
      <p:pic>
        <p:nvPicPr>
          <p:cNvPr id="5" name="Rezervirano mjesto sadržaja 4" descr="https://www.jutarnji.hr/incoming/107294-138014-slika5jpg/5635951/alternates/FREE_780/107294-138014-slika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323322"/>
            <a:ext cx="5169192" cy="328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23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Istezanje </a:t>
            </a:r>
            <a:r>
              <a:rPr lang="hr-HR" b="1" dirty="0"/>
              <a:t>stražnje potkoljenice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Pruži D </a:t>
            </a:r>
            <a:r>
              <a:rPr lang="hr-HR" dirty="0"/>
              <a:t>nogu </a:t>
            </a:r>
            <a:r>
              <a:rPr lang="hr-HR" dirty="0" smtClean="0"/>
              <a:t>naprijed, uhvati gležanj D noge i  ravnim leđima </a:t>
            </a:r>
            <a:r>
              <a:rPr lang="hr-HR" dirty="0" err="1" smtClean="0"/>
              <a:t>pretklon</a:t>
            </a:r>
            <a:r>
              <a:rPr lang="hr-HR" dirty="0" smtClean="0"/>
              <a:t> dok </a:t>
            </a:r>
            <a:r>
              <a:rPr lang="hr-HR" i="1" dirty="0" smtClean="0"/>
              <a:t>čelo ne dođe na koljeno</a:t>
            </a:r>
            <a:r>
              <a:rPr lang="hr-H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  <a:endParaRPr lang="hr-HR" dirty="0"/>
          </a:p>
        </p:txBody>
      </p:sp>
      <p:pic>
        <p:nvPicPr>
          <p:cNvPr id="5" name="Rezervirano mjesto sadržaja 4" descr="https://www.jutarnji.hr/incoming/107294-138013-slika4jpg/5635947/alternates/FREE_780/107294-138013-slika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6837"/>
            <a:ext cx="6172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3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/>
              <a:t>NEPRAVILONO SJEDENJE </a:t>
            </a:r>
            <a:br>
              <a:rPr lang="hr-HR" sz="3200" b="1" dirty="0" smtClean="0"/>
            </a:br>
            <a:r>
              <a:rPr lang="hr-HR" sz="3200" b="1" dirty="0" smtClean="0"/>
              <a:t>NA RADNOM MJESTU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9004" y="2715207"/>
            <a:ext cx="10224796" cy="346175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K</a:t>
            </a:r>
            <a:r>
              <a:rPr lang="hr-HR" dirty="0" smtClean="0"/>
              <a:t>raći vremenski period – bez posljedica</a:t>
            </a:r>
          </a:p>
          <a:p>
            <a:r>
              <a:rPr lang="hr-HR" dirty="0"/>
              <a:t>P</a:t>
            </a:r>
            <a:r>
              <a:rPr lang="hr-HR" dirty="0" smtClean="0"/>
              <a:t>rvi </a:t>
            </a:r>
            <a:r>
              <a:rPr lang="hr-HR" dirty="0"/>
              <a:t>znaci </a:t>
            </a:r>
            <a:r>
              <a:rPr lang="hr-HR" dirty="0" smtClean="0"/>
              <a:t>preopterećenosti -  </a:t>
            </a:r>
            <a:r>
              <a:rPr lang="hr-HR" dirty="0" smtClean="0"/>
              <a:t>umor </a:t>
            </a:r>
            <a:r>
              <a:rPr lang="hr-HR" dirty="0"/>
              <a:t>i </a:t>
            </a:r>
            <a:r>
              <a:rPr lang="hr-HR" dirty="0" smtClean="0"/>
              <a:t>bol </a:t>
            </a:r>
          </a:p>
          <a:p>
            <a:r>
              <a:rPr lang="hr-HR" dirty="0" smtClean="0"/>
              <a:t>Duži vremenski period, </a:t>
            </a:r>
            <a:r>
              <a:rPr lang="hr-HR" dirty="0"/>
              <a:t>bez kretanja sa vrlo ograničenim, istovjetnim pokretima po nekoliko </a:t>
            </a:r>
            <a:r>
              <a:rPr lang="hr-HR" dirty="0" smtClean="0"/>
              <a:t>sati dnevno - bolovi </a:t>
            </a:r>
            <a:r>
              <a:rPr lang="hr-HR" dirty="0"/>
              <a:t>u vratnoj i slabinskoj kralježnici</a:t>
            </a:r>
            <a:r>
              <a:rPr lang="hr-HR" dirty="0" smtClean="0"/>
              <a:t>, </a:t>
            </a:r>
            <a:r>
              <a:rPr lang="hr-HR" dirty="0"/>
              <a:t>ramenima, kukovima, </a:t>
            </a:r>
            <a:r>
              <a:rPr lang="hr-HR" dirty="0" smtClean="0"/>
              <a:t>rukama, nogama</a:t>
            </a:r>
          </a:p>
          <a:p>
            <a:r>
              <a:rPr lang="hr-HR" dirty="0"/>
              <a:t>D</a:t>
            </a:r>
            <a:r>
              <a:rPr lang="hr-HR" dirty="0" smtClean="0"/>
              <a:t>ugotrajni </a:t>
            </a:r>
            <a:r>
              <a:rPr lang="hr-HR" dirty="0"/>
              <a:t>nepravilni sjedeći položaj uzrokuje veliko opterećenje leđnih mišića i </a:t>
            </a:r>
            <a:r>
              <a:rPr lang="hr-HR" dirty="0" smtClean="0"/>
              <a:t>diskova kralježnice. </a:t>
            </a:r>
            <a:r>
              <a:rPr lang="hr-HR" dirty="0"/>
              <a:t>Zbog dodatnog opterećenja mekih tkiva (mišića, tetiva i sveza), rad u sjedećem položaju, osim </a:t>
            </a:r>
            <a:r>
              <a:rPr lang="hr-HR" dirty="0" smtClean="0"/>
              <a:t>u </a:t>
            </a:r>
            <a:r>
              <a:rPr lang="hr-HR" dirty="0"/>
              <a:t>neutralnom, </a:t>
            </a:r>
            <a:r>
              <a:rPr lang="hr-HR" dirty="0" smtClean="0"/>
              <a:t>pogoršava bol </a:t>
            </a:r>
            <a:r>
              <a:rPr lang="hr-HR" dirty="0"/>
              <a:t>u </a:t>
            </a:r>
            <a:r>
              <a:rPr lang="hr-HR" dirty="0" smtClean="0"/>
              <a:t>leđima</a:t>
            </a:r>
            <a:endParaRPr lang="hr-HR" dirty="0"/>
          </a:p>
          <a:p>
            <a:r>
              <a:rPr lang="hr-HR" dirty="0" smtClean="0"/>
              <a:t>POSLJEDICA = poremećena kvaliteta </a:t>
            </a:r>
            <a:r>
              <a:rPr lang="hr-HR" dirty="0"/>
              <a:t>života uz </a:t>
            </a:r>
            <a:r>
              <a:rPr lang="hr-HR" dirty="0" smtClean="0"/>
              <a:t>konstantnu </a:t>
            </a:r>
            <a:r>
              <a:rPr lang="hr-HR" dirty="0"/>
              <a:t>bol i smanjenu </a:t>
            </a:r>
            <a:r>
              <a:rPr lang="hr-HR" dirty="0" smtClean="0"/>
              <a:t>pokretljivost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40" y="170313"/>
            <a:ext cx="2410844" cy="24108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08" y="170313"/>
            <a:ext cx="2951389" cy="23123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98" y="1230813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Istezanje ramena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ravnih leđa</a:t>
            </a:r>
            <a:r>
              <a:rPr lang="hr-HR" dirty="0"/>
              <a:t>, </a:t>
            </a:r>
            <a:r>
              <a:rPr lang="hr-HR" dirty="0" smtClean="0"/>
              <a:t>dlanovi iza glave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izdahom </a:t>
            </a:r>
            <a:r>
              <a:rPr lang="hr-HR" dirty="0" err="1" smtClean="0"/>
              <a:t>laktove</a:t>
            </a:r>
            <a:r>
              <a:rPr lang="hr-HR" dirty="0" smtClean="0"/>
              <a:t> guraj </a:t>
            </a:r>
            <a:r>
              <a:rPr lang="hr-HR" dirty="0"/>
              <a:t>prema natrag, a prsa prema </a:t>
            </a:r>
            <a:r>
              <a:rPr lang="hr-HR" dirty="0" smtClean="0"/>
              <a:t>naprijed.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Približi lopatice</a:t>
            </a:r>
            <a:r>
              <a:rPr lang="hr-HR" dirty="0"/>
              <a:t> </a:t>
            </a:r>
            <a:r>
              <a:rPr lang="hr-HR" dirty="0" smtClean="0"/>
              <a:t>i zadrži položaj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https://www.jutarnji.hr/incoming/107294-138010-slika_1_jpg/5635939/alternates/FREE_780/107294-138010-slika_1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46" y="987425"/>
            <a:ext cx="3249083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422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/>
              <a:t>POLOŽAJ DJETETA: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stolicu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Ravnih leđa </a:t>
            </a:r>
            <a:r>
              <a:rPr lang="hr-HR" dirty="0" err="1" smtClean="0"/>
              <a:t>pretklon</a:t>
            </a:r>
            <a:r>
              <a:rPr lang="hr-HR" dirty="0" smtClean="0"/>
              <a:t> dok prsa ne dođu do koljena. Nasloni se prsima na noge i opusti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Pusti </a:t>
            </a:r>
            <a:r>
              <a:rPr lang="hr-HR" dirty="0"/>
              <a:t>ruke prema podu i </a:t>
            </a:r>
            <a:r>
              <a:rPr lang="hr-HR" dirty="0" smtClean="0"/>
              <a:t>opusti vrat, pusti da glava padne prema dolje</a:t>
            </a:r>
            <a:endParaRPr lang="hr-HR" dirty="0"/>
          </a:p>
        </p:txBody>
      </p:sp>
      <p:pic>
        <p:nvPicPr>
          <p:cNvPr id="5" name="Rezervirano mjesto sadržaja 4" descr="Dječja poza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18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Zagrljaj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stolice, stopala u podlozi, koljena skupljena, glava prema dolje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Obgrli </a:t>
            </a:r>
            <a:r>
              <a:rPr lang="hr-HR" dirty="0"/>
              <a:t>obje noge </a:t>
            </a:r>
            <a:r>
              <a:rPr lang="hr-HR" dirty="0" smtClean="0"/>
              <a:t>ispod koljena, L dlanom uhvati D lakat, D dlanom L lakat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ovuci leđa </a:t>
            </a:r>
            <a:r>
              <a:rPr lang="hr-HR" dirty="0"/>
              <a:t>prema </a:t>
            </a:r>
            <a:r>
              <a:rPr lang="hr-HR" dirty="0" smtClean="0"/>
              <a:t>gore i rašiti lopatice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Položaj zadrži </a:t>
            </a:r>
            <a:r>
              <a:rPr lang="hr-HR" dirty="0"/>
              <a:t>30 sekundi i </a:t>
            </a:r>
            <a:r>
              <a:rPr lang="hr-HR" dirty="0" smtClean="0"/>
              <a:t>ponovi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https://www.jutarnji.hr/incoming/107294-138012-slika3jpg/5635943/alternates/FREE_780/107294-138012-slika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6837"/>
            <a:ext cx="6172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2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ŠTIPALJKA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 </a:t>
            </a:r>
            <a:r>
              <a:rPr lang="hr-HR" dirty="0"/>
              <a:t>s ispruženim nogama </a:t>
            </a:r>
            <a:r>
              <a:rPr lang="hr-HR" dirty="0" smtClean="0"/>
              <a:t>Raširi noge </a:t>
            </a:r>
            <a:r>
              <a:rPr lang="hr-HR" dirty="0"/>
              <a:t>u </a:t>
            </a:r>
            <a:r>
              <a:rPr lang="hr-HR" dirty="0" smtClean="0"/>
              <a:t>širini kukova, podigni nožne prste, </a:t>
            </a:r>
            <a:r>
              <a:rPr lang="hr-HR" dirty="0"/>
              <a:t>pete na </a:t>
            </a:r>
            <a:r>
              <a:rPr lang="hr-HR" dirty="0" smtClean="0"/>
              <a:t>podlozi</a:t>
            </a:r>
            <a:r>
              <a:rPr lang="hr-HR" dirty="0"/>
              <a:t> 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Polagani </a:t>
            </a:r>
            <a:r>
              <a:rPr lang="hr-HR" dirty="0" err="1" smtClean="0"/>
              <a:t>pretklon</a:t>
            </a:r>
            <a:r>
              <a:rPr lang="hr-HR" dirty="0" smtClean="0"/>
              <a:t>, leđa ravna, glava podignuta, pogled u nožne prste</a:t>
            </a:r>
            <a:endParaRPr lang="hr-HR" dirty="0"/>
          </a:p>
        </p:txBody>
      </p:sp>
      <p:pic>
        <p:nvPicPr>
          <p:cNvPr id="5" name="Rezervirano mjesto sadržaja 4" descr="Naprijed zavoj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55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Sjedeće </a:t>
            </a:r>
            <a:r>
              <a:rPr lang="hr-HR" b="1" dirty="0"/>
              <a:t>veslanje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Sjedi na rub stolice </a:t>
            </a:r>
            <a:r>
              <a:rPr lang="hr-HR" dirty="0"/>
              <a:t>ravnih </a:t>
            </a:r>
            <a:r>
              <a:rPr lang="hr-HR" dirty="0" smtClean="0"/>
              <a:t>leđa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ruke u visinu ramena, savinuti </a:t>
            </a:r>
            <a:r>
              <a:rPr lang="hr-HR" dirty="0" err="1" smtClean="0"/>
              <a:t>laktovi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izdahom </a:t>
            </a:r>
            <a:r>
              <a:rPr lang="hr-HR" dirty="0" err="1" smtClean="0"/>
              <a:t>laktove</a:t>
            </a:r>
            <a:r>
              <a:rPr lang="hr-HR" dirty="0" smtClean="0"/>
              <a:t> vuci </a:t>
            </a:r>
            <a:r>
              <a:rPr lang="hr-HR" dirty="0"/>
              <a:t>prema </a:t>
            </a:r>
            <a:r>
              <a:rPr lang="hr-HR" dirty="0" smtClean="0"/>
              <a:t>nazad </a:t>
            </a:r>
            <a:r>
              <a:rPr lang="hr-HR" dirty="0"/>
              <a:t>i </a:t>
            </a:r>
            <a:r>
              <a:rPr lang="hr-HR" dirty="0" smtClean="0"/>
              <a:t>spajaj lopatice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udahom opusti i ispred prsa spoji prste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nekoliko puta</a:t>
            </a:r>
            <a:endParaRPr lang="hr-HR" dirty="0"/>
          </a:p>
        </p:txBody>
      </p:sp>
      <p:pic>
        <p:nvPicPr>
          <p:cNvPr id="5" name="Rezervirano mjesto sadržaja 4" descr="https://www.jutarnji.hr/incoming/107294-138016-slika7jpg/5635959/alternates/FREE_780/107294-138016-slik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65" y="987425"/>
            <a:ext cx="325464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537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ZATEZANJE STRAŽNJICE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</a:t>
            </a:r>
            <a:r>
              <a:rPr lang="hr-HR" dirty="0"/>
              <a:t>iza </a:t>
            </a:r>
            <a:r>
              <a:rPr lang="hr-HR" dirty="0" smtClean="0"/>
              <a:t>naslona stolice, ruke stavi na naslon, leđa ravna, prsa visoko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 noga ravna u podlozi, D podižemo prema nazad , aktiviraj </a:t>
            </a:r>
            <a:r>
              <a:rPr lang="hr-HR" dirty="0"/>
              <a:t>mišiće </a:t>
            </a:r>
            <a:r>
              <a:rPr lang="hr-HR" dirty="0" smtClean="0"/>
              <a:t>stražnjice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Vježbu ponovi nekoliko puta</a:t>
            </a:r>
            <a:endParaRPr lang="hr-HR" dirty="0"/>
          </a:p>
        </p:txBody>
      </p:sp>
      <p:pic>
        <p:nvPicPr>
          <p:cNvPr id="5" name="Rezervirano mjesto sadržaja 4" descr="https://www.jutarnji.hr/incoming/107294-138017-slika8jpg/5635963/alternates/FREE_780/107294-138017-slika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65" y="987425"/>
            <a:ext cx="325464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350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/>
              <a:t>PLESAČ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iza naslona stolice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 rukom uhvati </a:t>
            </a:r>
            <a:r>
              <a:rPr lang="hr-HR" dirty="0"/>
              <a:t>naslon </a:t>
            </a:r>
            <a:r>
              <a:rPr lang="hr-HR" dirty="0" smtClean="0"/>
              <a:t>stolice, D stopalo u podlozi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hvati L rukom gležanj L noge i povlači savinutu nogu u koljenu prema sebi podižući nogu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Nagni </a:t>
            </a:r>
            <a:r>
              <a:rPr lang="hr-HR" dirty="0"/>
              <a:t>torzo </a:t>
            </a:r>
            <a:r>
              <a:rPr lang="hr-HR" dirty="0" smtClean="0"/>
              <a:t>naprijed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  <a:endParaRPr lang="hr-HR" dirty="0"/>
          </a:p>
        </p:txBody>
      </p:sp>
      <p:pic>
        <p:nvPicPr>
          <p:cNvPr id="5" name="Rezervirano mjesto sadržaja 4" descr="Plesačica predstavlja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04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/>
              <a:t>RATNIK </a:t>
            </a:r>
            <a:r>
              <a:rPr lang="hr-HR" b="1" cap="all" dirty="0" smtClean="0"/>
              <a:t>3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iza naslona stolice na D nozi </a:t>
            </a:r>
            <a:r>
              <a:rPr lang="hr-HR" dirty="0"/>
              <a:t>s rukama </a:t>
            </a:r>
            <a:r>
              <a:rPr lang="hr-HR" dirty="0" smtClean="0"/>
              <a:t>ispruženim naprijed, drži </a:t>
            </a:r>
            <a:r>
              <a:rPr lang="hr-HR" dirty="0"/>
              <a:t>naslon </a:t>
            </a:r>
            <a:r>
              <a:rPr lang="hr-HR" dirty="0" smtClean="0"/>
              <a:t>stolice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Ispruži i podigni  L nogu </a:t>
            </a:r>
            <a:r>
              <a:rPr lang="hr-HR" dirty="0"/>
              <a:t>iza sebe, </a:t>
            </a:r>
            <a:r>
              <a:rPr lang="hr-HR" dirty="0" smtClean="0"/>
              <a:t>spuštaj prsa prema dolje, do ravnine naslona stolice</a:t>
            </a:r>
          </a:p>
          <a:p>
            <a:endParaRPr lang="hr-HR" dirty="0"/>
          </a:p>
        </p:txBody>
      </p:sp>
      <p:pic>
        <p:nvPicPr>
          <p:cNvPr id="5" name="Rezervirano mjesto sadržaja 4" descr="Ratnik 1 predstavlja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94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/>
              <a:t>DEVA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stolice, stopala </a:t>
            </a:r>
            <a:r>
              <a:rPr lang="hr-HR" dirty="0"/>
              <a:t>na </a:t>
            </a:r>
            <a:r>
              <a:rPr lang="hr-HR" dirty="0" smtClean="0"/>
              <a:t>podlozi, skupljeni nožni prsti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</a:t>
            </a:r>
            <a:r>
              <a:rPr lang="hr-HR" dirty="0"/>
              <a:t>glavu, </a:t>
            </a:r>
            <a:r>
              <a:rPr lang="hr-HR" dirty="0" smtClean="0"/>
              <a:t>otvori </a:t>
            </a:r>
            <a:r>
              <a:rPr lang="hr-HR" dirty="0"/>
              <a:t>prsa, </a:t>
            </a:r>
            <a:r>
              <a:rPr lang="hr-HR" dirty="0" smtClean="0"/>
              <a:t>spusti </a:t>
            </a:r>
            <a:r>
              <a:rPr lang="hr-HR" dirty="0"/>
              <a:t>ramena i </a:t>
            </a:r>
            <a:r>
              <a:rPr lang="hr-HR" dirty="0" smtClean="0"/>
              <a:t>stavi dlanove iza leđa uz donji dio naslona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</a:t>
            </a:r>
            <a:r>
              <a:rPr lang="hr-HR" dirty="0" smtClean="0"/>
              <a:t>okove </a:t>
            </a:r>
            <a:r>
              <a:rPr lang="hr-HR" dirty="0"/>
              <a:t>prema </a:t>
            </a:r>
            <a:r>
              <a:rPr lang="hr-HR" dirty="0" smtClean="0"/>
              <a:t>naprijed, ramena nazad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Pogled </a:t>
            </a:r>
            <a:r>
              <a:rPr lang="hr-HR" dirty="0"/>
              <a:t>gore, </a:t>
            </a:r>
            <a:r>
              <a:rPr lang="hr-HR" dirty="0" smtClean="0"/>
              <a:t>kralježnica neutralna</a:t>
            </a:r>
            <a:endParaRPr lang="hr-HR" dirty="0"/>
          </a:p>
        </p:txBody>
      </p:sp>
      <p:pic>
        <p:nvPicPr>
          <p:cNvPr id="6" name="Rezervirano mjesto sadržaja 5" descr="Camel predstavlja pomoću stolica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03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/>
              <a:t>MAČKA </a:t>
            </a:r>
            <a:r>
              <a:rPr lang="hr-HR" b="1" cap="all" dirty="0" smtClean="0"/>
              <a:t>- KRAVA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stolice, stopala na podlozi, blagi raskorak, dlanovi na koljenima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udahom glava gore, prsa visoko, donja leđa naprijed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izdahom glava dolje, donja leđa nazad, širi lopatice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Mačka predstavlja pomoću stolica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483568"/>
            <a:ext cx="3992125" cy="336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20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hr-HR" dirty="0" smtClean="0"/>
              <a:t>PORAST BROJA OBOLJELIH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62269"/>
            <a:ext cx="10515600" cy="4814694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ojava </a:t>
            </a:r>
            <a:r>
              <a:rPr lang="hr-HR" dirty="0"/>
              <a:t>oštećenja nastalih različitim ponavljanim pokretima od 1990. godine povećala se </a:t>
            </a:r>
            <a:r>
              <a:rPr lang="hr-HR" dirty="0" smtClean="0"/>
              <a:t>1000 %</a:t>
            </a:r>
          </a:p>
          <a:p>
            <a:r>
              <a:rPr lang="hr-HR" dirty="0" smtClean="0"/>
              <a:t>Udio </a:t>
            </a:r>
            <a:r>
              <a:rPr lang="hr-HR" dirty="0"/>
              <a:t>oštećenja pri radu s računalima prema ostalim bolestima </a:t>
            </a:r>
            <a:r>
              <a:rPr lang="hr-HR" dirty="0" smtClean="0"/>
              <a:t>povezanih </a:t>
            </a:r>
            <a:r>
              <a:rPr lang="hr-HR" dirty="0"/>
              <a:t>s </a:t>
            </a:r>
            <a:r>
              <a:rPr lang="hr-HR" dirty="0" smtClean="0"/>
              <a:t>profesionalnim oboljenjima premašuje polovicu</a:t>
            </a:r>
          </a:p>
          <a:p>
            <a:r>
              <a:rPr lang="hr-HR" dirty="0"/>
              <a:t>Procjenjuje se da godišnje oko </a:t>
            </a:r>
            <a:r>
              <a:rPr lang="hr-HR" dirty="0" smtClean="0"/>
              <a:t>25 % svjetske populacije oboli </a:t>
            </a:r>
            <a:r>
              <a:rPr lang="hr-HR" dirty="0"/>
              <a:t>od neke </a:t>
            </a:r>
            <a:r>
              <a:rPr lang="hr-HR" dirty="0" smtClean="0"/>
              <a:t>bolesti </a:t>
            </a:r>
            <a:r>
              <a:rPr lang="hr-HR" dirty="0"/>
              <a:t>koštano-zglobnog </a:t>
            </a:r>
            <a:r>
              <a:rPr lang="hr-HR" dirty="0" smtClean="0"/>
              <a:t>sustava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49" y="3951204"/>
            <a:ext cx="2832031" cy="30280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29" y="3868539"/>
            <a:ext cx="3635829" cy="29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2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/>
              <a:t>STOLICA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ispred sjedala stolice, stopala u širini kukova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udahom savini koljena, spuštaj stražnjicu prema stolici, ruke visoko ispred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pogled </a:t>
            </a:r>
            <a:r>
              <a:rPr lang="hr-HR" dirty="0"/>
              <a:t>i </a:t>
            </a:r>
            <a:r>
              <a:rPr lang="hr-HR" dirty="0" smtClean="0"/>
              <a:t>pokušaj se spustiti niže u koljenima, </a:t>
            </a:r>
            <a:r>
              <a:rPr lang="hr-HR" dirty="0"/>
              <a:t>kao da </a:t>
            </a:r>
            <a:r>
              <a:rPr lang="hr-HR" dirty="0" smtClean="0"/>
              <a:t>ćeš </a:t>
            </a:r>
            <a:r>
              <a:rPr lang="hr-HR" dirty="0"/>
              <a:t>sjesti na </a:t>
            </a:r>
            <a:r>
              <a:rPr lang="hr-HR" dirty="0" smtClean="0"/>
              <a:t>stolicu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Zadrži položaj</a:t>
            </a:r>
            <a:endParaRPr lang="hr-HR" dirty="0"/>
          </a:p>
        </p:txBody>
      </p:sp>
      <p:pic>
        <p:nvPicPr>
          <p:cNvPr id="5" name="Rezervirano mjesto sadržaja 4" descr="Katedra za stolicu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446246"/>
            <a:ext cx="4356019" cy="340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947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POLOŽAJ ORLA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rub stolice, stopala na podlozi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Prebaci D koljeno preko L i D stopalo omotaj oko L potkoljenice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Podigni ruke u visinu ramena, savini </a:t>
            </a:r>
            <a:r>
              <a:rPr lang="hr-HR" dirty="0" err="1" smtClean="0"/>
              <a:t>laktove</a:t>
            </a:r>
            <a:r>
              <a:rPr lang="hr-HR" dirty="0" smtClean="0"/>
              <a:t>, L lakat ispod D, prsti L ruke na dlan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Pogled u palac D ruke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Promijenite </a:t>
            </a:r>
            <a:r>
              <a:rPr lang="hr-HR" dirty="0"/>
              <a:t>strane i ponovite </a:t>
            </a:r>
            <a:r>
              <a:rPr lang="hr-HR" dirty="0" smtClean="0"/>
              <a:t>korake</a:t>
            </a:r>
            <a:endParaRPr lang="hr-HR" dirty="0"/>
          </a:p>
        </p:txBody>
      </p:sp>
      <p:pic>
        <p:nvPicPr>
          <p:cNvPr id="5" name="Rezervirano mjesto sadržaja 4" descr="Orao predstavlja pomoću stolice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682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 PREMA DOLJE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Stani ispred stolice, na udaljenost dužine ruke, stopala u širini kukova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Stavi dlanove na </a:t>
            </a:r>
            <a:r>
              <a:rPr lang="hr-HR" dirty="0"/>
              <a:t>prednji dio </a:t>
            </a:r>
            <a:r>
              <a:rPr lang="hr-HR" dirty="0" smtClean="0"/>
              <a:t>stolica i </a:t>
            </a:r>
            <a:r>
              <a:rPr lang="hr-HR" dirty="0"/>
              <a:t>polako se </a:t>
            </a:r>
            <a:r>
              <a:rPr lang="hr-HR" dirty="0" smtClean="0"/>
              <a:t>povuci nazad kako </a:t>
            </a:r>
            <a:r>
              <a:rPr lang="hr-HR" dirty="0"/>
              <a:t>bi </a:t>
            </a:r>
            <a:r>
              <a:rPr lang="hr-HR" dirty="0" smtClean="0"/>
              <a:t>ruke </a:t>
            </a:r>
            <a:r>
              <a:rPr lang="hr-HR" dirty="0"/>
              <a:t>bile ispružene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Izravnaj kralježnicu, pogled dolje, glava između </a:t>
            </a:r>
            <a:r>
              <a:rPr lang="hr-HR" dirty="0" err="1" smtClean="0"/>
              <a:t>laktova</a:t>
            </a:r>
            <a:endParaRPr lang="hr-HR" dirty="0"/>
          </a:p>
        </p:txBody>
      </p:sp>
      <p:pic>
        <p:nvPicPr>
          <p:cNvPr id="5" name="Rezervirano mjesto sadržaja 4" descr="Dolje okrenut pas predstavlja pomoću stolica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940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ROTACIJA KRALJEŽNICE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na prednjem dio stolice, stopala </a:t>
            </a:r>
            <a:r>
              <a:rPr lang="hr-HR" dirty="0"/>
              <a:t>na </a:t>
            </a:r>
            <a:r>
              <a:rPr lang="hr-HR" dirty="0" smtClean="0"/>
              <a:t>podlozi, koljena i gležnjevi skupljeni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Nagni </a:t>
            </a:r>
            <a:r>
              <a:rPr lang="hr-HR" dirty="0"/>
              <a:t>gornji dio tijela naprijed, </a:t>
            </a:r>
            <a:r>
              <a:rPr lang="hr-HR" dirty="0" smtClean="0"/>
              <a:t>rotiraj tijelo  </a:t>
            </a:r>
            <a:r>
              <a:rPr lang="hr-HR" dirty="0"/>
              <a:t>udesno, </a:t>
            </a:r>
            <a:r>
              <a:rPr lang="hr-HR" dirty="0" smtClean="0"/>
              <a:t>L lakat na D koljeno i pruži L </a:t>
            </a:r>
            <a:r>
              <a:rPr lang="hr-HR" dirty="0"/>
              <a:t>ruku prema </a:t>
            </a:r>
            <a:r>
              <a:rPr lang="hr-HR" dirty="0" smtClean="0"/>
              <a:t>tlu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Pogleda </a:t>
            </a:r>
            <a:r>
              <a:rPr lang="hr-HR" dirty="0"/>
              <a:t>gore i </a:t>
            </a:r>
            <a:r>
              <a:rPr lang="hr-HR" dirty="0" smtClean="0"/>
              <a:t>D ruka visoko gore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Ponovi drugu stranu</a:t>
            </a:r>
            <a:endParaRPr lang="hr-HR" dirty="0"/>
          </a:p>
        </p:txBody>
      </p:sp>
      <p:pic>
        <p:nvPicPr>
          <p:cNvPr id="5" name="Rezervirano mjesto sadržaja 4" descr="Prošireni bočni kut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563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PODIZANJE KOLJENA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</a:t>
            </a:r>
            <a:r>
              <a:rPr lang="hr-HR" dirty="0"/>
              <a:t>uspravno na </a:t>
            </a:r>
            <a:r>
              <a:rPr lang="hr-HR" dirty="0" smtClean="0"/>
              <a:t>rub stolice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Stopala na podlozi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Savini D koljeno, stavi prste obje ruke ispod koljena i s izdahom privuci koljeno prsima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 udahom dolje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Promijeni nogu i ponovi</a:t>
            </a:r>
            <a:endParaRPr lang="hr-HR" dirty="0"/>
          </a:p>
        </p:txBody>
      </p:sp>
      <p:pic>
        <p:nvPicPr>
          <p:cNvPr id="5" name="Rezervirano mjesto sadržaja 4" descr="Koljena u prsima koja koriste stolicu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13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ODMOR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udobno na stolicu, leđa ravna, prsa naprijed, ramena spuštena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Dlanovi na koljenima, zatvori </a:t>
            </a:r>
            <a:r>
              <a:rPr lang="hr-HR" dirty="0" smtClean="0"/>
              <a:t>oči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Diši </a:t>
            </a:r>
            <a:r>
              <a:rPr lang="hr-HR" dirty="0" smtClean="0"/>
              <a:t>duboko</a:t>
            </a:r>
            <a:endParaRPr lang="hr-HR" dirty="0"/>
          </a:p>
        </p:txBody>
      </p:sp>
      <p:pic>
        <p:nvPicPr>
          <p:cNvPr id="5" name="Rezervirano mjesto sadržaja 4" descr="Hero predstavlja pomoću stolice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440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ODMOR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Sjedni </a:t>
            </a:r>
            <a:r>
              <a:rPr lang="hr-HR" dirty="0"/>
              <a:t>udobno </a:t>
            </a:r>
            <a:r>
              <a:rPr lang="hr-HR" dirty="0" smtClean="0"/>
              <a:t>na stolicu.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Nasloni raširene </a:t>
            </a:r>
            <a:r>
              <a:rPr lang="hr-HR" dirty="0" err="1" smtClean="0"/>
              <a:t>laktove</a:t>
            </a:r>
            <a:r>
              <a:rPr lang="hr-HR" dirty="0" smtClean="0"/>
              <a:t> na stol ispred sebe, preklopi dlanove, spusti glavu na dlanove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Diši normalno, opusti mišiće</a:t>
            </a:r>
          </a:p>
        </p:txBody>
      </p:sp>
      <p:pic>
        <p:nvPicPr>
          <p:cNvPr id="6" name="Rezervirano mjesto sadržaja 5" descr="Odmaranje predstavlja pomoću stolica |  Kids Yoga 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6" y="1995666"/>
            <a:ext cx="2857143" cy="2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59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dugotrajnog sjedenja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r-HR" dirty="0"/>
              <a:t>Napetost i bolovi u vratu, ramenima i leđima</a:t>
            </a:r>
          </a:p>
          <a:p>
            <a:pPr fontAlgn="base"/>
            <a:r>
              <a:rPr lang="hr-HR" dirty="0"/>
              <a:t>Slabljenja mišića</a:t>
            </a:r>
          </a:p>
          <a:p>
            <a:pPr fontAlgn="base"/>
            <a:r>
              <a:rPr lang="hr-HR" dirty="0"/>
              <a:t>Višak masnog tkiva oko trbuha, pretilost</a:t>
            </a:r>
          </a:p>
          <a:p>
            <a:pPr lvl="0" fontAlgn="base"/>
            <a:r>
              <a:rPr lang="hr-HR" dirty="0" smtClean="0"/>
              <a:t>Slabljenja kostiju</a:t>
            </a:r>
          </a:p>
          <a:p>
            <a:pPr fontAlgn="base"/>
            <a:r>
              <a:rPr lang="hr-HR" dirty="0" smtClean="0"/>
              <a:t>Osteoporoza</a:t>
            </a:r>
            <a:endParaRPr lang="hr-HR" dirty="0"/>
          </a:p>
          <a:p>
            <a:pPr lvl="0" fontAlgn="base"/>
            <a:r>
              <a:rPr lang="hr-HR" dirty="0" smtClean="0"/>
              <a:t>Problemi </a:t>
            </a:r>
            <a:r>
              <a:rPr lang="hr-HR" dirty="0" smtClean="0"/>
              <a:t>krvožilnog sustava (slaba cirkulacija, </a:t>
            </a:r>
            <a:r>
              <a:rPr lang="hr-HR" dirty="0"/>
              <a:t>edem, natečeni </a:t>
            </a:r>
            <a:r>
              <a:rPr lang="hr-HR" dirty="0" smtClean="0"/>
              <a:t>gležnjevi, proširene vene, venska tromboza)</a:t>
            </a:r>
          </a:p>
          <a:p>
            <a:pPr lvl="0" fontAlgn="base"/>
            <a:r>
              <a:rPr lang="hr-HR" dirty="0"/>
              <a:t>K</a:t>
            </a:r>
            <a:r>
              <a:rPr lang="hr-HR" dirty="0" smtClean="0"/>
              <a:t>ardiovaskularne bolesti </a:t>
            </a:r>
          </a:p>
          <a:p>
            <a:pPr lvl="0" fontAlgn="base"/>
            <a:r>
              <a:rPr lang="hr-HR" dirty="0" smtClean="0"/>
              <a:t>Dijabetes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2" descr="Slikovni rezultat za oboljenja uzrokovana dugotrajnim sjedenj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45" y="4973216"/>
            <a:ext cx="2197488" cy="17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33" y="4217437"/>
            <a:ext cx="2965927" cy="18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4125" y="543686"/>
            <a:ext cx="3174756" cy="24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PROMJENE UZROKOVANE DUGOTRAJNIM RADOM </a:t>
            </a:r>
            <a:br>
              <a:rPr lang="hr-HR" dirty="0" smtClean="0"/>
            </a:br>
            <a:r>
              <a:rPr lang="hr-HR" dirty="0" smtClean="0"/>
              <a:t>ZA RAČUNALOM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 rukama</a:t>
            </a:r>
          </a:p>
          <a:p>
            <a:r>
              <a:rPr lang="hr-HR" dirty="0"/>
              <a:t>Š</a:t>
            </a:r>
            <a:r>
              <a:rPr lang="hr-HR" dirty="0" smtClean="0"/>
              <a:t>akama </a:t>
            </a:r>
            <a:r>
              <a:rPr lang="hr-HR" dirty="0"/>
              <a:t>(npr. sindrom </a:t>
            </a:r>
            <a:r>
              <a:rPr lang="hr-HR" dirty="0" err="1"/>
              <a:t>karpalnog</a:t>
            </a:r>
            <a:r>
              <a:rPr lang="hr-HR" dirty="0"/>
              <a:t> </a:t>
            </a:r>
            <a:r>
              <a:rPr lang="hr-HR" dirty="0" smtClean="0"/>
              <a:t>tunela)</a:t>
            </a:r>
          </a:p>
          <a:p>
            <a:r>
              <a:rPr lang="hr-HR" dirty="0" err="1"/>
              <a:t>L</a:t>
            </a:r>
            <a:r>
              <a:rPr lang="hr-HR" dirty="0" err="1" smtClean="0"/>
              <a:t>aktovima</a:t>
            </a:r>
            <a:r>
              <a:rPr lang="hr-HR" dirty="0" smtClean="0"/>
              <a:t> </a:t>
            </a:r>
            <a:r>
              <a:rPr lang="hr-HR" dirty="0"/>
              <a:t>(npr. </a:t>
            </a:r>
            <a:r>
              <a:rPr lang="hr-HR" dirty="0" smtClean="0"/>
              <a:t>„teniski lakat”)</a:t>
            </a:r>
          </a:p>
          <a:p>
            <a:r>
              <a:rPr lang="hr-HR" dirty="0"/>
              <a:t>R</a:t>
            </a:r>
            <a:r>
              <a:rPr lang="hr-HR" dirty="0" smtClean="0"/>
              <a:t>amenima</a:t>
            </a:r>
          </a:p>
          <a:p>
            <a:r>
              <a:rPr lang="hr-HR" dirty="0"/>
              <a:t>V</a:t>
            </a:r>
            <a:r>
              <a:rPr lang="hr-HR" dirty="0" smtClean="0"/>
              <a:t>ratu </a:t>
            </a:r>
            <a:r>
              <a:rPr lang="hr-HR" dirty="0"/>
              <a:t>(npr. fibromialgija) </a:t>
            </a:r>
          </a:p>
          <a:p>
            <a:r>
              <a:rPr lang="hr-HR" dirty="0"/>
              <a:t>L</a:t>
            </a:r>
            <a:r>
              <a:rPr lang="hr-HR" dirty="0" smtClean="0"/>
              <a:t>eđima </a:t>
            </a:r>
            <a:r>
              <a:rPr lang="hr-HR" dirty="0"/>
              <a:t>(npr. cervikalni, </a:t>
            </a:r>
            <a:r>
              <a:rPr lang="hr-HR" dirty="0" err="1"/>
              <a:t>lumbosakralni</a:t>
            </a:r>
            <a:r>
              <a:rPr lang="hr-HR" dirty="0"/>
              <a:t> </a:t>
            </a:r>
            <a:r>
              <a:rPr lang="hr-HR" dirty="0" smtClean="0"/>
              <a:t>sindrom)</a:t>
            </a:r>
          </a:p>
          <a:p>
            <a:endParaRPr lang="hr-HR" dirty="0"/>
          </a:p>
          <a:p>
            <a:r>
              <a:rPr lang="hr-HR" dirty="0" smtClean="0"/>
              <a:t>Simptomi su: bol</a:t>
            </a:r>
            <a:r>
              <a:rPr lang="hr-HR" dirty="0"/>
              <a:t>, utrnutost, </a:t>
            </a:r>
            <a:r>
              <a:rPr lang="hr-HR" dirty="0" smtClean="0"/>
              <a:t>„</a:t>
            </a:r>
            <a:r>
              <a:rPr lang="hr-HR" dirty="0" err="1" smtClean="0"/>
              <a:t>mravinjanje</a:t>
            </a:r>
            <a:r>
              <a:rPr lang="hr-HR" dirty="0" smtClean="0"/>
              <a:t>”, </a:t>
            </a:r>
            <a:r>
              <a:rPr lang="hr-HR" dirty="0"/>
              <a:t>trnci, žarenje, bockanje </a:t>
            </a:r>
            <a:r>
              <a:rPr lang="hr-HR" dirty="0" smtClean="0"/>
              <a:t>… gubitak </a:t>
            </a:r>
            <a:r>
              <a:rPr lang="hr-HR" dirty="0"/>
              <a:t>osjeta ili snage, znakovi upale (crvenilo, otok), ukočenost, gubitak koordinacije, umor, nastanak bolnih točaka ili otvrdnuća u mišićima, poremećaji spavanja, </a:t>
            </a:r>
            <a:r>
              <a:rPr lang="hr-HR" dirty="0" smtClean="0"/>
              <a:t>depresija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93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                        </a:t>
            </a:r>
            <a:r>
              <a:rPr lang="hr-HR" b="1" dirty="0" smtClean="0"/>
              <a:t>SPREČAVANJE OBOLJENJA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prilagodbe </a:t>
            </a:r>
            <a:r>
              <a:rPr lang="hr-HR" dirty="0"/>
              <a:t>na radnom mjestu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550297"/>
            <a:ext cx="10515600" cy="4297233"/>
          </a:xfrm>
        </p:spPr>
        <p:txBody>
          <a:bodyPr>
            <a:normAutofit/>
          </a:bodyPr>
          <a:lstStyle/>
          <a:p>
            <a:r>
              <a:rPr lang="hr-HR" sz="2400" dirty="0"/>
              <a:t>Uvođenje </a:t>
            </a:r>
            <a:r>
              <a:rPr lang="hr-HR" sz="2400" dirty="0" smtClean="0"/>
              <a:t>poluminutnih vježbi </a:t>
            </a:r>
            <a:r>
              <a:rPr lang="hr-HR" sz="2400" dirty="0"/>
              <a:t>istezanja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svakih </a:t>
            </a:r>
            <a:r>
              <a:rPr lang="hr-HR" sz="2400" dirty="0"/>
              <a:t>5 do 15 minuta </a:t>
            </a:r>
            <a:r>
              <a:rPr lang="hr-HR" sz="2400" dirty="0" smtClean="0"/>
              <a:t>i dvominutnih svakih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   pola </a:t>
            </a:r>
            <a:r>
              <a:rPr lang="hr-HR" sz="2400" dirty="0"/>
              <a:t>sata </a:t>
            </a:r>
            <a:r>
              <a:rPr lang="hr-HR" sz="2400" dirty="0" smtClean="0"/>
              <a:t>= PODSJETNIK</a:t>
            </a:r>
          </a:p>
          <a:p>
            <a:r>
              <a:rPr lang="hr-HR" sz="2400" dirty="0" smtClean="0"/>
              <a:t>Povremeno</a:t>
            </a:r>
            <a:r>
              <a:rPr lang="hr-HR" sz="2400" dirty="0"/>
              <a:t> </a:t>
            </a:r>
            <a:r>
              <a:rPr lang="hr-HR" sz="2400" dirty="0" smtClean="0"/>
              <a:t>opustiti šake u krilu ili ruke pustiti uz tijelo</a:t>
            </a:r>
          </a:p>
          <a:p>
            <a:r>
              <a:rPr lang="hr-HR" sz="2400" dirty="0" smtClean="0"/>
              <a:t>Gornji rub ekrana postaviti u ravninu očiju</a:t>
            </a:r>
            <a:endParaRPr lang="hr-HR" sz="2400" dirty="0"/>
          </a:p>
          <a:p>
            <a:r>
              <a:rPr lang="hr-HR" sz="2400" dirty="0"/>
              <a:t>I</a:t>
            </a:r>
            <a:r>
              <a:rPr lang="hr-HR" sz="2400" dirty="0" smtClean="0"/>
              <a:t>zbor kvalitetne opreme: stol</a:t>
            </a:r>
            <a:r>
              <a:rPr lang="hr-HR" sz="2400" dirty="0"/>
              <a:t>, stolica i ostala </a:t>
            </a:r>
            <a:r>
              <a:rPr lang="hr-HR" sz="2400" dirty="0" smtClean="0"/>
              <a:t>pomagala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Slikovni rezultat za vjeÅ¾be za vrat i ram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6881" cy="34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mudre poloÅ¾aji ru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09" y="1742006"/>
            <a:ext cx="2857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ikovni rezultat za razgibavanje Å¡a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3" y="1723830"/>
            <a:ext cx="24288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86" y="3226108"/>
            <a:ext cx="3322766" cy="3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 </a:t>
            </a:r>
            <a:r>
              <a:rPr lang="hr-HR" b="1" dirty="0" err="1" smtClean="0"/>
              <a:t>Gyan</a:t>
            </a:r>
            <a:r>
              <a:rPr lang="hr-HR" b="1" dirty="0" smtClean="0"/>
              <a:t> mudra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Povećava djelovanje </a:t>
            </a:r>
            <a:r>
              <a:rPr lang="hr-HR" dirty="0"/>
              <a:t>elementa </a:t>
            </a:r>
            <a:r>
              <a:rPr lang="hr-HR" dirty="0" smtClean="0"/>
              <a:t>zraka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Povećava koncentraciju i pamćenje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Jača 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Stimulira kreativno razmišljanje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Izaziva pozitivne emocije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omaže u zadržavanju oštrine uma </a:t>
            </a:r>
            <a:r>
              <a:rPr lang="hr-HR" dirty="0"/>
              <a:t>kada </a:t>
            </a:r>
            <a:r>
              <a:rPr lang="hr-HR" dirty="0" smtClean="0"/>
              <a:t>smo </a:t>
            </a:r>
            <a:r>
              <a:rPr lang="hr-HR" dirty="0"/>
              <a:t>umorni i </a:t>
            </a:r>
            <a:r>
              <a:rPr lang="hr-HR" dirty="0" smtClean="0"/>
              <a:t>pospani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Učinkovita  kod brojnih poremećaja živčanog sustava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Olakšava i sprečava stres i ljutnju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Uspostavlja osjećaj ravnoteže</a:t>
            </a:r>
          </a:p>
        </p:txBody>
      </p:sp>
      <p:pic>
        <p:nvPicPr>
          <p:cNvPr id="3074" name="Picture 2" descr="Slikovni rezultat za gyan mud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6" y="1375536"/>
            <a:ext cx="4501832" cy="37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4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Apana</a:t>
            </a:r>
            <a:r>
              <a:rPr lang="hr-HR" b="1" dirty="0"/>
              <a:t> </a:t>
            </a:r>
            <a:r>
              <a:rPr lang="hr-HR" b="1" dirty="0" err="1"/>
              <a:t>Vayu</a:t>
            </a:r>
            <a:r>
              <a:rPr lang="hr-HR" b="1" dirty="0"/>
              <a:t> mudra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Takozvana </a:t>
            </a:r>
            <a:r>
              <a:rPr lang="hr-HR" dirty="0" smtClean="0"/>
              <a:t>„spasiteljica života”, </a:t>
            </a:r>
            <a:r>
              <a:rPr lang="hr-HR" dirty="0"/>
              <a:t>ova mudra uvelike pomaže kod bolesti srca i može doslovce spasiti život ili uvelike umanjiti posljedice srčanog </a:t>
            </a:r>
            <a:r>
              <a:rPr lang="hr-HR" dirty="0" smtClean="0"/>
              <a:t>udara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ovećava vitalnost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pušta mišiće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činkovito </a:t>
            </a:r>
            <a:r>
              <a:rPr lang="hr-HR" dirty="0"/>
              <a:t>uklanja </a:t>
            </a:r>
            <a:r>
              <a:rPr lang="hr-HR" dirty="0" smtClean="0"/>
              <a:t>bol</a:t>
            </a:r>
            <a:endParaRPr lang="hr-HR" dirty="0"/>
          </a:p>
          <a:p>
            <a:endParaRPr lang="hr-HR" dirty="0"/>
          </a:p>
        </p:txBody>
      </p:sp>
      <p:pic>
        <p:nvPicPr>
          <p:cNvPr id="4098" name="Picture 2" descr="http://alternativa-za-vas.com/images/uploads/apana-vay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9" y="1231640"/>
            <a:ext cx="5012994" cy="37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09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1888</Words>
  <Application>Microsoft Office PowerPoint</Application>
  <PresentationFormat>Široki zaslon</PresentationFormat>
  <Paragraphs>255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Tema sustava Office</vt:lpstr>
      <vt:lpstr>Posljedice i oboljenja uzrokovana dugotrajnim sjedenjem - prevencija nastanka i razvoja profesionalnih oboljenja knjižničara </vt:lpstr>
      <vt:lpstr>RAZMISLITE:</vt:lpstr>
      <vt:lpstr>NEPRAVILONO SJEDENJE  NA RADNOM MJESTU</vt:lpstr>
      <vt:lpstr>PORAST BROJA OBOLJELIH</vt:lpstr>
      <vt:lpstr>Posljedice dugotrajnog sjedenja</vt:lpstr>
      <vt:lpstr>PROMJENE UZROKOVANE DUGOTRAJNIM RADOM  ZA RAČUNALOM</vt:lpstr>
      <vt:lpstr>                                 SPREČAVANJE OBOLJENJA                              prilagodbe na radnom mjestu</vt:lpstr>
      <vt:lpstr> Gyan mudra </vt:lpstr>
      <vt:lpstr>Apana Vayu mudra </vt:lpstr>
      <vt:lpstr>Prithvi mudra </vt:lpstr>
      <vt:lpstr>PowerPoint prezentacija</vt:lpstr>
      <vt:lpstr>ISPRAVNA POZA SJEDENJA smanjuje oštećenje leđne moždine i zglobova:</vt:lpstr>
      <vt:lpstr>Sjedenje na stolici </vt:lpstr>
      <vt:lpstr>Sjedenje na lopti</vt:lpstr>
      <vt:lpstr>Položaj ruku pri radu za računalom</vt:lpstr>
      <vt:lpstr>       JOGA asane za uredske službenike </vt:lpstr>
      <vt:lpstr>Najčešći problemi i odgovor koji nudi joga</vt:lpstr>
      <vt:lpstr>PowerPoint prezentacija</vt:lpstr>
      <vt:lpstr>PowerPoint prezentacija</vt:lpstr>
      <vt:lpstr>                 UREDSKA JOGA  Rotacija tijela  u sjedećem položaju </vt:lpstr>
      <vt:lpstr>RATNIK 1</vt:lpstr>
      <vt:lpstr>GOLUB</vt:lpstr>
      <vt:lpstr>    SAVIJANJE TIJELA U STRANU Podizanje ruku iz sjedećeg položaja </vt:lpstr>
      <vt:lpstr>IZDUŽENI POLOŽAJ </vt:lpstr>
      <vt:lpstr>POLOŽAJ POLUMJESECA </vt:lpstr>
      <vt:lpstr>Ruka iza leđa (asana kravlje lice) </vt:lpstr>
      <vt:lpstr>Istezanje mišića u kukovima </vt:lpstr>
      <vt:lpstr>Istezanje mišića stražnje strane natkoljenice </vt:lpstr>
      <vt:lpstr>Istezanje stražnje potkoljenice</vt:lpstr>
      <vt:lpstr>Istezanje ramena </vt:lpstr>
      <vt:lpstr>POLOŽAJ DJETETA: </vt:lpstr>
      <vt:lpstr>Zagrljaj </vt:lpstr>
      <vt:lpstr>ŠTIPALJKA</vt:lpstr>
      <vt:lpstr>Sjedeće veslanje </vt:lpstr>
      <vt:lpstr>ZATEZANJE STRAŽNJICE </vt:lpstr>
      <vt:lpstr>PLESAČ </vt:lpstr>
      <vt:lpstr>RATNIK 3 </vt:lpstr>
      <vt:lpstr>DEVA </vt:lpstr>
      <vt:lpstr>MAČKA - KRAVA </vt:lpstr>
      <vt:lpstr>STOLICA </vt:lpstr>
      <vt:lpstr>POLOŽAJ ORLA</vt:lpstr>
      <vt:lpstr>PAS PREMA DOLJE</vt:lpstr>
      <vt:lpstr>ROTACIJA KRALJEŽNICE </vt:lpstr>
      <vt:lpstr>PODIZANJE KOLJENA</vt:lpstr>
      <vt:lpstr>ODMOR</vt:lpstr>
      <vt:lpstr>ODMOR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Posljedice i oboljenja uzrokovana dugotrajnim sjedenjem - prevencija nastanka i razvoja profesionalnih oboljenja knjižničara </dc:title>
  <dc:creator>Svjetlana</dc:creator>
  <cp:lastModifiedBy>Svjetlana</cp:lastModifiedBy>
  <cp:revision>181</cp:revision>
  <dcterms:created xsi:type="dcterms:W3CDTF">2019-02-13T11:16:33Z</dcterms:created>
  <dcterms:modified xsi:type="dcterms:W3CDTF">2019-02-22T11:29:45Z</dcterms:modified>
</cp:coreProperties>
</file>